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39"/>
  </p:notesMasterIdLst>
  <p:sldIdLst>
    <p:sldId id="265" r:id="rId6"/>
    <p:sldId id="269" r:id="rId7"/>
    <p:sldId id="271" r:id="rId8"/>
    <p:sldId id="279" r:id="rId9"/>
    <p:sldId id="275" r:id="rId10"/>
    <p:sldId id="280" r:id="rId11"/>
    <p:sldId id="277" r:id="rId12"/>
    <p:sldId id="278" r:id="rId13"/>
    <p:sldId id="281" r:id="rId14"/>
    <p:sldId id="283" r:id="rId15"/>
    <p:sldId id="284" r:id="rId16"/>
    <p:sldId id="285" r:id="rId17"/>
    <p:sldId id="286" r:id="rId18"/>
    <p:sldId id="282" r:id="rId19"/>
    <p:sldId id="308" r:id="rId20"/>
    <p:sldId id="288" r:id="rId21"/>
    <p:sldId id="289" r:id="rId22"/>
    <p:sldId id="290" r:id="rId23"/>
    <p:sldId id="291" r:id="rId24"/>
    <p:sldId id="292" r:id="rId25"/>
    <p:sldId id="293" r:id="rId26"/>
    <p:sldId id="295" r:id="rId27"/>
    <p:sldId id="296" r:id="rId28"/>
    <p:sldId id="294" r:id="rId29"/>
    <p:sldId id="297" r:id="rId30"/>
    <p:sldId id="300" r:id="rId31"/>
    <p:sldId id="298" r:id="rId32"/>
    <p:sldId id="301" r:id="rId33"/>
    <p:sldId id="302" r:id="rId34"/>
    <p:sldId id="303" r:id="rId35"/>
    <p:sldId id="309" r:id="rId36"/>
    <p:sldId id="304" r:id="rId37"/>
    <p:sldId id="306"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GY8035KjA/a3eVssL1yRLA==" hashData="R7vaIz6ChGSiAuqEpXa4dmo+PCjNfYxWS3MgT/jmAdMm/gRzNsuqYHbLLeYycWKW3kxpfRE4MpuxwOmLjZD8h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82540"/>
    <a:srgbClr val="A81F33"/>
    <a:srgbClr val="ACACAC"/>
    <a:srgbClr val="A01F33"/>
    <a:srgbClr val="E3E3E3"/>
    <a:srgbClr val="E5E5E4"/>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8665" autoAdjust="0"/>
  </p:normalViewPr>
  <p:slideViewPr>
    <p:cSldViewPr snapToGrid="0" snapToObjects="1">
      <p:cViewPr varScale="1">
        <p:scale>
          <a:sx n="90" d="100"/>
          <a:sy n="90" d="100"/>
        </p:scale>
        <p:origin x="2196" y="84"/>
      </p:cViewPr>
      <p:guideLst/>
    </p:cSldViewPr>
  </p:slid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Mallory" userId="a04768c5-5a1b-4eb2-b95c-5a2bf42235da" providerId="ADAL" clId="{021EF0A2-F232-44E2-BA1C-3F8C897442C5}"/>
    <pc:docChg chg="custSel delSld modSld modMainMaster">
      <pc:chgData name="Cheryl Mallory" userId="a04768c5-5a1b-4eb2-b95c-5a2bf42235da" providerId="ADAL" clId="{021EF0A2-F232-44E2-BA1C-3F8C897442C5}" dt="2018-03-26T16:36:37.613" v="548" actId="2696"/>
      <pc:docMkLst>
        <pc:docMk/>
      </pc:docMkLst>
      <pc:sldChg chg="modSp">
        <pc:chgData name="Cheryl Mallory" userId="a04768c5-5a1b-4eb2-b95c-5a2bf42235da" providerId="ADAL" clId="{021EF0A2-F232-44E2-BA1C-3F8C897442C5}" dt="2018-03-26T15:18:16.228" v="7" actId="20577"/>
        <pc:sldMkLst>
          <pc:docMk/>
          <pc:sldMk cId="0" sldId="265"/>
        </pc:sldMkLst>
        <pc:spChg chg="mod">
          <ac:chgData name="Cheryl Mallory" userId="a04768c5-5a1b-4eb2-b95c-5a2bf42235da" providerId="ADAL" clId="{021EF0A2-F232-44E2-BA1C-3F8C897442C5}" dt="2018-03-26T15:18:16.228" v="7" actId="20577"/>
          <ac:spMkLst>
            <pc:docMk/>
            <pc:sldMk cId="0" sldId="265"/>
            <ac:spMk id="3075" creationId="{00000000-0000-0000-0000-000000000000}"/>
          </ac:spMkLst>
        </pc:spChg>
        <pc:spChg chg="mod">
          <ac:chgData name="Cheryl Mallory" userId="a04768c5-5a1b-4eb2-b95c-5a2bf42235da" providerId="ADAL" clId="{021EF0A2-F232-44E2-BA1C-3F8C897442C5}" dt="2018-03-26T15:18:12.035" v="0" actId="6549"/>
          <ac:spMkLst>
            <pc:docMk/>
            <pc:sldMk cId="0" sldId="265"/>
            <ac:spMk id="3076" creationId="{00000000-0000-0000-0000-000000000000}"/>
          </ac:spMkLst>
        </pc:spChg>
      </pc:sldChg>
      <pc:sldChg chg="modSp">
        <pc:chgData name="Cheryl Mallory" userId="a04768c5-5a1b-4eb2-b95c-5a2bf42235da" providerId="ADAL" clId="{021EF0A2-F232-44E2-BA1C-3F8C897442C5}" dt="2018-03-26T15:18:36.400" v="14" actId="20577"/>
        <pc:sldMkLst>
          <pc:docMk/>
          <pc:sldMk cId="0" sldId="269"/>
        </pc:sldMkLst>
        <pc:spChg chg="mod">
          <ac:chgData name="Cheryl Mallory" userId="a04768c5-5a1b-4eb2-b95c-5a2bf42235da" providerId="ADAL" clId="{021EF0A2-F232-44E2-BA1C-3F8C897442C5}" dt="2018-03-26T15:18:36.400" v="14" actId="20577"/>
          <ac:spMkLst>
            <pc:docMk/>
            <pc:sldMk cId="0" sldId="269"/>
            <ac:spMk id="4098" creationId="{00000000-0000-0000-0000-000000000000}"/>
          </ac:spMkLst>
        </pc:spChg>
      </pc:sldChg>
      <pc:sldChg chg="modNotesTx">
        <pc:chgData name="Cheryl Mallory" userId="a04768c5-5a1b-4eb2-b95c-5a2bf42235da" providerId="ADAL" clId="{021EF0A2-F232-44E2-BA1C-3F8C897442C5}" dt="2018-03-26T15:18:58.035" v="44" actId="20577"/>
        <pc:sldMkLst>
          <pc:docMk/>
          <pc:sldMk cId="0" sldId="271"/>
        </pc:sldMkLst>
      </pc:sldChg>
      <pc:sldChg chg="modSp">
        <pc:chgData name="Cheryl Mallory" userId="a04768c5-5a1b-4eb2-b95c-5a2bf42235da" providerId="ADAL" clId="{021EF0A2-F232-44E2-BA1C-3F8C897442C5}" dt="2018-03-26T15:19:47.034" v="45" actId="20577"/>
        <pc:sldMkLst>
          <pc:docMk/>
          <pc:sldMk cId="0" sldId="275"/>
        </pc:sldMkLst>
        <pc:spChg chg="mod">
          <ac:chgData name="Cheryl Mallory" userId="a04768c5-5a1b-4eb2-b95c-5a2bf42235da" providerId="ADAL" clId="{021EF0A2-F232-44E2-BA1C-3F8C897442C5}" dt="2018-03-26T15:19:47.034" v="45" actId="20577"/>
          <ac:spMkLst>
            <pc:docMk/>
            <pc:sldMk cId="0" sldId="275"/>
            <ac:spMk id="2" creationId="{00000000-0000-0000-0000-000000000000}"/>
          </ac:spMkLst>
        </pc:spChg>
      </pc:sldChg>
      <pc:sldChg chg="modSp">
        <pc:chgData name="Cheryl Mallory" userId="a04768c5-5a1b-4eb2-b95c-5a2bf42235da" providerId="ADAL" clId="{021EF0A2-F232-44E2-BA1C-3F8C897442C5}" dt="2018-03-26T15:20:07.769" v="46" actId="20577"/>
        <pc:sldMkLst>
          <pc:docMk/>
          <pc:sldMk cId="579050060" sldId="280"/>
        </pc:sldMkLst>
        <pc:spChg chg="mod">
          <ac:chgData name="Cheryl Mallory" userId="a04768c5-5a1b-4eb2-b95c-5a2bf42235da" providerId="ADAL" clId="{021EF0A2-F232-44E2-BA1C-3F8C897442C5}" dt="2018-03-26T15:20:07.769" v="46" actId="20577"/>
          <ac:spMkLst>
            <pc:docMk/>
            <pc:sldMk cId="579050060" sldId="280"/>
            <ac:spMk id="5" creationId="{00000000-0000-0000-0000-000000000000}"/>
          </ac:spMkLst>
        </pc:spChg>
      </pc:sldChg>
      <pc:sldChg chg="modSp">
        <pc:chgData name="Cheryl Mallory" userId="a04768c5-5a1b-4eb2-b95c-5a2bf42235da" providerId="ADAL" clId="{021EF0A2-F232-44E2-BA1C-3F8C897442C5}" dt="2018-03-26T16:22:52.621" v="284" actId="20577"/>
        <pc:sldMkLst>
          <pc:docMk/>
          <pc:sldMk cId="3332935968" sldId="282"/>
        </pc:sldMkLst>
        <pc:spChg chg="mod">
          <ac:chgData name="Cheryl Mallory" userId="a04768c5-5a1b-4eb2-b95c-5a2bf42235da" providerId="ADAL" clId="{021EF0A2-F232-44E2-BA1C-3F8C897442C5}" dt="2018-03-26T16:22:52.621" v="284" actId="20577"/>
          <ac:spMkLst>
            <pc:docMk/>
            <pc:sldMk cId="3332935968" sldId="282"/>
            <ac:spMk id="2" creationId="{00000000-0000-0000-0000-000000000000}"/>
          </ac:spMkLst>
        </pc:spChg>
      </pc:sldChg>
      <pc:sldChg chg="modSp modNotesTx">
        <pc:chgData name="Cheryl Mallory" userId="a04768c5-5a1b-4eb2-b95c-5a2bf42235da" providerId="ADAL" clId="{021EF0A2-F232-44E2-BA1C-3F8C897442C5}" dt="2018-03-26T15:22:29.641" v="152" actId="20577"/>
        <pc:sldMkLst>
          <pc:docMk/>
          <pc:sldMk cId="3057154077" sldId="283"/>
        </pc:sldMkLst>
        <pc:spChg chg="mod">
          <ac:chgData name="Cheryl Mallory" userId="a04768c5-5a1b-4eb2-b95c-5a2bf42235da" providerId="ADAL" clId="{021EF0A2-F232-44E2-BA1C-3F8C897442C5}" dt="2018-03-26T15:21:33.750" v="55" actId="6549"/>
          <ac:spMkLst>
            <pc:docMk/>
            <pc:sldMk cId="3057154077" sldId="283"/>
            <ac:spMk id="2" creationId="{00000000-0000-0000-0000-000000000000}"/>
          </ac:spMkLst>
        </pc:spChg>
      </pc:sldChg>
      <pc:sldChg chg="modNotesTx">
        <pc:chgData name="Cheryl Mallory" userId="a04768c5-5a1b-4eb2-b95c-5a2bf42235da" providerId="ADAL" clId="{021EF0A2-F232-44E2-BA1C-3F8C897442C5}" dt="2018-03-26T15:23:19.958" v="166" actId="20577"/>
        <pc:sldMkLst>
          <pc:docMk/>
          <pc:sldMk cId="304671108" sldId="284"/>
        </pc:sldMkLst>
      </pc:sldChg>
      <pc:sldChg chg="addSp delSp modSp modNotesTx">
        <pc:chgData name="Cheryl Mallory" userId="a04768c5-5a1b-4eb2-b95c-5a2bf42235da" providerId="ADAL" clId="{021EF0A2-F232-44E2-BA1C-3F8C897442C5}" dt="2018-03-26T16:22:14.684" v="276" actId="20577"/>
        <pc:sldMkLst>
          <pc:docMk/>
          <pc:sldMk cId="3057874102" sldId="286"/>
        </pc:sldMkLst>
        <pc:spChg chg="mod">
          <ac:chgData name="Cheryl Mallory" userId="a04768c5-5a1b-4eb2-b95c-5a2bf42235da" providerId="ADAL" clId="{021EF0A2-F232-44E2-BA1C-3F8C897442C5}" dt="2018-03-26T15:26:44.702" v="184" actId="20577"/>
          <ac:spMkLst>
            <pc:docMk/>
            <pc:sldMk cId="3057874102" sldId="286"/>
            <ac:spMk id="2" creationId="{00000000-0000-0000-0000-000000000000}"/>
          </ac:spMkLst>
        </pc:spChg>
        <pc:spChg chg="add del mod">
          <ac:chgData name="Cheryl Mallory" userId="a04768c5-5a1b-4eb2-b95c-5a2bf42235da" providerId="ADAL" clId="{021EF0A2-F232-44E2-BA1C-3F8C897442C5}" dt="2018-03-26T15:25:44.145" v="176" actId="20577"/>
          <ac:spMkLst>
            <pc:docMk/>
            <pc:sldMk cId="3057874102" sldId="286"/>
            <ac:spMk id="3" creationId="{0844ADD9-EE02-4687-A9B8-1C1A445DB3A2}"/>
          </ac:spMkLst>
        </pc:spChg>
        <pc:spChg chg="mod">
          <ac:chgData name="Cheryl Mallory" userId="a04768c5-5a1b-4eb2-b95c-5a2bf42235da" providerId="ADAL" clId="{021EF0A2-F232-44E2-BA1C-3F8C897442C5}" dt="2018-03-26T15:27:04.451" v="187" actId="20577"/>
          <ac:spMkLst>
            <pc:docMk/>
            <pc:sldMk cId="3057874102" sldId="286"/>
            <ac:spMk id="5" creationId="{00000000-0000-0000-0000-000000000000}"/>
          </ac:spMkLst>
        </pc:spChg>
        <pc:spChg chg="add del mod">
          <ac:chgData name="Cheryl Mallory" userId="a04768c5-5a1b-4eb2-b95c-5a2bf42235da" providerId="ADAL" clId="{021EF0A2-F232-44E2-BA1C-3F8C897442C5}" dt="2018-03-26T15:25:44.145" v="176" actId="20577"/>
          <ac:spMkLst>
            <pc:docMk/>
            <pc:sldMk cId="3057874102" sldId="286"/>
            <ac:spMk id="6" creationId="{F0BCF79A-77BA-430B-9D13-875ECCB2797C}"/>
          </ac:spMkLst>
        </pc:spChg>
        <pc:spChg chg="add mod">
          <ac:chgData name="Cheryl Mallory" userId="a04768c5-5a1b-4eb2-b95c-5a2bf42235da" providerId="ADAL" clId="{021EF0A2-F232-44E2-BA1C-3F8C897442C5}" dt="2018-03-26T15:26:36.372" v="181" actId="255"/>
          <ac:spMkLst>
            <pc:docMk/>
            <pc:sldMk cId="3057874102" sldId="286"/>
            <ac:spMk id="7" creationId="{FCA7CCC2-27F9-4AEF-B472-57D8F730D4E8}"/>
          </ac:spMkLst>
        </pc:spChg>
        <pc:spChg chg="add mod">
          <ac:chgData name="Cheryl Mallory" userId="a04768c5-5a1b-4eb2-b95c-5a2bf42235da" providerId="ADAL" clId="{021EF0A2-F232-44E2-BA1C-3F8C897442C5}" dt="2018-03-26T15:26:55.605" v="186" actId="20577"/>
          <ac:spMkLst>
            <pc:docMk/>
            <pc:sldMk cId="3057874102" sldId="286"/>
            <ac:spMk id="8" creationId="{4600ECA2-DBE9-4A1C-9B0A-3DED19084708}"/>
          </ac:spMkLst>
        </pc:spChg>
      </pc:sldChg>
      <pc:sldChg chg="addSp delSp modSp del">
        <pc:chgData name="Cheryl Mallory" userId="a04768c5-5a1b-4eb2-b95c-5a2bf42235da" providerId="ADAL" clId="{021EF0A2-F232-44E2-BA1C-3F8C897442C5}" dt="2018-03-26T15:27:21.364" v="188" actId="2696"/>
        <pc:sldMkLst>
          <pc:docMk/>
          <pc:sldMk cId="2378969612" sldId="287"/>
        </pc:sldMkLst>
        <pc:spChg chg="mod">
          <ac:chgData name="Cheryl Mallory" userId="a04768c5-5a1b-4eb2-b95c-5a2bf42235da" providerId="ADAL" clId="{021EF0A2-F232-44E2-BA1C-3F8C897442C5}" dt="2018-03-26T15:25:33.662" v="174" actId="2696"/>
          <ac:spMkLst>
            <pc:docMk/>
            <pc:sldMk cId="2378969612" sldId="287"/>
            <ac:spMk id="2" creationId="{00000000-0000-0000-0000-000000000000}"/>
          </ac:spMkLst>
        </pc:spChg>
        <pc:spChg chg="add del mod">
          <ac:chgData name="Cheryl Mallory" userId="a04768c5-5a1b-4eb2-b95c-5a2bf42235da" providerId="ADAL" clId="{021EF0A2-F232-44E2-BA1C-3F8C897442C5}" dt="2018-03-26T15:25:23.327" v="172" actId="2696"/>
          <ac:spMkLst>
            <pc:docMk/>
            <pc:sldMk cId="2378969612" sldId="287"/>
            <ac:spMk id="5" creationId="{1B2E2071-A713-4EF5-A150-FDC3211461EB}"/>
          </ac:spMkLst>
        </pc:spChg>
        <pc:spChg chg="add del mod">
          <ac:chgData name="Cheryl Mallory" userId="a04768c5-5a1b-4eb2-b95c-5a2bf42235da" providerId="ADAL" clId="{021EF0A2-F232-44E2-BA1C-3F8C897442C5}" dt="2018-03-26T15:25:23.327" v="172" actId="2696"/>
          <ac:spMkLst>
            <pc:docMk/>
            <pc:sldMk cId="2378969612" sldId="287"/>
            <ac:spMk id="6" creationId="{ACAF7099-003B-4623-A747-CEB25E100A45}"/>
          </ac:spMkLst>
        </pc:spChg>
      </pc:sldChg>
      <pc:sldChg chg="modSp">
        <pc:chgData name="Cheryl Mallory" userId="a04768c5-5a1b-4eb2-b95c-5a2bf42235da" providerId="ADAL" clId="{021EF0A2-F232-44E2-BA1C-3F8C897442C5}" dt="2018-03-26T16:26:07.074" v="308" actId="14100"/>
        <pc:sldMkLst>
          <pc:docMk/>
          <pc:sldMk cId="3792566147" sldId="288"/>
        </pc:sldMkLst>
        <pc:spChg chg="mod">
          <ac:chgData name="Cheryl Mallory" userId="a04768c5-5a1b-4eb2-b95c-5a2bf42235da" providerId="ADAL" clId="{021EF0A2-F232-44E2-BA1C-3F8C897442C5}" dt="2018-03-26T16:26:07.074" v="308" actId="14100"/>
          <ac:spMkLst>
            <pc:docMk/>
            <pc:sldMk cId="3792566147" sldId="288"/>
            <ac:spMk id="2" creationId="{00000000-0000-0000-0000-000000000000}"/>
          </ac:spMkLst>
        </pc:spChg>
      </pc:sldChg>
      <pc:sldChg chg="modNotesTx">
        <pc:chgData name="Cheryl Mallory" userId="a04768c5-5a1b-4eb2-b95c-5a2bf42235da" providerId="ADAL" clId="{021EF0A2-F232-44E2-BA1C-3F8C897442C5}" dt="2018-03-26T16:28:01.684" v="353" actId="20577"/>
        <pc:sldMkLst>
          <pc:docMk/>
          <pc:sldMk cId="2819800612" sldId="289"/>
        </pc:sldMkLst>
      </pc:sldChg>
      <pc:sldChg chg="modSp">
        <pc:chgData name="Cheryl Mallory" userId="a04768c5-5a1b-4eb2-b95c-5a2bf42235da" providerId="ADAL" clId="{021EF0A2-F232-44E2-BA1C-3F8C897442C5}" dt="2018-03-26T16:29:44.286" v="368" actId="20577"/>
        <pc:sldMkLst>
          <pc:docMk/>
          <pc:sldMk cId="1018484261" sldId="293"/>
        </pc:sldMkLst>
        <pc:spChg chg="mod">
          <ac:chgData name="Cheryl Mallory" userId="a04768c5-5a1b-4eb2-b95c-5a2bf42235da" providerId="ADAL" clId="{021EF0A2-F232-44E2-BA1C-3F8C897442C5}" dt="2018-03-26T16:29:44.286" v="368" actId="20577"/>
          <ac:spMkLst>
            <pc:docMk/>
            <pc:sldMk cId="1018484261" sldId="293"/>
            <ac:spMk id="2" creationId="{00000000-0000-0000-0000-000000000000}"/>
          </ac:spMkLst>
        </pc:spChg>
      </pc:sldChg>
      <pc:sldChg chg="modSp">
        <pc:chgData name="Cheryl Mallory" userId="a04768c5-5a1b-4eb2-b95c-5a2bf42235da" providerId="ADAL" clId="{021EF0A2-F232-44E2-BA1C-3F8C897442C5}" dt="2018-03-26T16:32:27.702" v="473" actId="6549"/>
        <pc:sldMkLst>
          <pc:docMk/>
          <pc:sldMk cId="3810560887" sldId="294"/>
        </pc:sldMkLst>
        <pc:spChg chg="mod">
          <ac:chgData name="Cheryl Mallory" userId="a04768c5-5a1b-4eb2-b95c-5a2bf42235da" providerId="ADAL" clId="{021EF0A2-F232-44E2-BA1C-3F8C897442C5}" dt="2018-03-26T16:32:27.702" v="473" actId="6549"/>
          <ac:spMkLst>
            <pc:docMk/>
            <pc:sldMk cId="3810560887" sldId="294"/>
            <ac:spMk id="2" creationId="{00000000-0000-0000-0000-000000000000}"/>
          </ac:spMkLst>
        </pc:spChg>
      </pc:sldChg>
      <pc:sldChg chg="modSp">
        <pc:chgData name="Cheryl Mallory" userId="a04768c5-5a1b-4eb2-b95c-5a2bf42235da" providerId="ADAL" clId="{021EF0A2-F232-44E2-BA1C-3F8C897442C5}" dt="2018-03-26T16:30:50.127" v="409" actId="6549"/>
        <pc:sldMkLst>
          <pc:docMk/>
          <pc:sldMk cId="2324166954" sldId="295"/>
        </pc:sldMkLst>
        <pc:spChg chg="mod">
          <ac:chgData name="Cheryl Mallory" userId="a04768c5-5a1b-4eb2-b95c-5a2bf42235da" providerId="ADAL" clId="{021EF0A2-F232-44E2-BA1C-3F8C897442C5}" dt="2018-03-26T16:30:50.127" v="409" actId="6549"/>
          <ac:spMkLst>
            <pc:docMk/>
            <pc:sldMk cId="2324166954" sldId="295"/>
            <ac:spMk id="2" creationId="{00000000-0000-0000-0000-000000000000}"/>
          </ac:spMkLst>
        </pc:spChg>
      </pc:sldChg>
      <pc:sldChg chg="modSp modNotesTx">
        <pc:chgData name="Cheryl Mallory" userId="a04768c5-5a1b-4eb2-b95c-5a2bf42235da" providerId="ADAL" clId="{021EF0A2-F232-44E2-BA1C-3F8C897442C5}" dt="2018-03-26T16:31:44.472" v="448" actId="20577"/>
        <pc:sldMkLst>
          <pc:docMk/>
          <pc:sldMk cId="425705086" sldId="296"/>
        </pc:sldMkLst>
        <pc:spChg chg="mod">
          <ac:chgData name="Cheryl Mallory" userId="a04768c5-5a1b-4eb2-b95c-5a2bf42235da" providerId="ADAL" clId="{021EF0A2-F232-44E2-BA1C-3F8C897442C5}" dt="2018-03-26T16:31:37.680" v="445" actId="20577"/>
          <ac:spMkLst>
            <pc:docMk/>
            <pc:sldMk cId="425705086" sldId="296"/>
            <ac:spMk id="2" creationId="{00000000-0000-0000-0000-000000000000}"/>
          </ac:spMkLst>
        </pc:spChg>
        <pc:spChg chg="mod">
          <ac:chgData name="Cheryl Mallory" userId="a04768c5-5a1b-4eb2-b95c-5a2bf42235da" providerId="ADAL" clId="{021EF0A2-F232-44E2-BA1C-3F8C897442C5}" dt="2018-03-26T16:31:25.106" v="444" actId="20577"/>
          <ac:spMkLst>
            <pc:docMk/>
            <pc:sldMk cId="425705086" sldId="296"/>
            <ac:spMk id="5" creationId="{00000000-0000-0000-0000-000000000000}"/>
          </ac:spMkLst>
        </pc:spChg>
      </pc:sldChg>
      <pc:sldChg chg="modSp modNotesTx">
        <pc:chgData name="Cheryl Mallory" userId="a04768c5-5a1b-4eb2-b95c-5a2bf42235da" providerId="ADAL" clId="{021EF0A2-F232-44E2-BA1C-3F8C897442C5}" dt="2018-03-26T16:33:38.990" v="517" actId="6549"/>
        <pc:sldMkLst>
          <pc:docMk/>
          <pc:sldMk cId="4046189191" sldId="297"/>
        </pc:sldMkLst>
        <pc:spChg chg="mod">
          <ac:chgData name="Cheryl Mallory" userId="a04768c5-5a1b-4eb2-b95c-5a2bf42235da" providerId="ADAL" clId="{021EF0A2-F232-44E2-BA1C-3F8C897442C5}" dt="2018-03-26T16:33:03.970" v="485" actId="6549"/>
          <ac:spMkLst>
            <pc:docMk/>
            <pc:sldMk cId="4046189191" sldId="297"/>
            <ac:spMk id="2" creationId="{00000000-0000-0000-0000-000000000000}"/>
          </ac:spMkLst>
        </pc:spChg>
      </pc:sldChg>
      <pc:sldChg chg="modSp modNotesTx">
        <pc:chgData name="Cheryl Mallory" userId="a04768c5-5a1b-4eb2-b95c-5a2bf42235da" providerId="ADAL" clId="{021EF0A2-F232-44E2-BA1C-3F8C897442C5}" dt="2018-03-26T16:35:17.517" v="547" actId="6549"/>
        <pc:sldMkLst>
          <pc:docMk/>
          <pc:sldMk cId="1195151078" sldId="298"/>
        </pc:sldMkLst>
        <pc:spChg chg="mod">
          <ac:chgData name="Cheryl Mallory" userId="a04768c5-5a1b-4eb2-b95c-5a2bf42235da" providerId="ADAL" clId="{021EF0A2-F232-44E2-BA1C-3F8C897442C5}" dt="2018-03-26T16:34:08.813" v="519" actId="6549"/>
          <ac:spMkLst>
            <pc:docMk/>
            <pc:sldMk cId="1195151078" sldId="298"/>
            <ac:spMk id="2" creationId="{00000000-0000-0000-0000-000000000000}"/>
          </ac:spMkLst>
        </pc:spChg>
      </pc:sldChg>
      <pc:sldChg chg="del">
        <pc:chgData name="Cheryl Mallory" userId="a04768c5-5a1b-4eb2-b95c-5a2bf42235da" providerId="ADAL" clId="{021EF0A2-F232-44E2-BA1C-3F8C897442C5}" dt="2018-03-26T16:36:37.613" v="548" actId="2696"/>
        <pc:sldMkLst>
          <pc:docMk/>
          <pc:sldMk cId="3189026583" sldId="305"/>
        </pc:sldMkLst>
      </pc:sldChg>
      <pc:sldChg chg="modSp">
        <pc:chgData name="Cheryl Mallory" userId="a04768c5-5a1b-4eb2-b95c-5a2bf42235da" providerId="ADAL" clId="{021EF0A2-F232-44E2-BA1C-3F8C897442C5}" dt="2018-03-26T16:23:11.190" v="301" actId="6549"/>
        <pc:sldMkLst>
          <pc:docMk/>
          <pc:sldMk cId="1292117023" sldId="308"/>
        </pc:sldMkLst>
        <pc:spChg chg="mod">
          <ac:chgData name="Cheryl Mallory" userId="a04768c5-5a1b-4eb2-b95c-5a2bf42235da" providerId="ADAL" clId="{021EF0A2-F232-44E2-BA1C-3F8C897442C5}" dt="2018-03-26T16:23:11.190" v="301" actId="6549"/>
          <ac:spMkLst>
            <pc:docMk/>
            <pc:sldMk cId="1292117023" sldId="308"/>
            <ac:spMk id="5" creationId="{00000000-0000-0000-0000-000000000000}"/>
          </ac:spMkLst>
        </pc:spChg>
      </pc:sldChg>
      <pc:sldMasterChg chg="modSp">
        <pc:chgData name="Cheryl Mallory" userId="a04768c5-5a1b-4eb2-b95c-5a2bf42235da" providerId="ADAL" clId="{021EF0A2-F232-44E2-BA1C-3F8C897442C5}" dt="2018-03-26T16:23:45.187" v="303" actId="20577"/>
        <pc:sldMasterMkLst>
          <pc:docMk/>
          <pc:sldMasterMk cId="0" sldId="2147483648"/>
        </pc:sldMasterMkLst>
        <pc:spChg chg="mod">
          <ac:chgData name="Cheryl Mallory" userId="a04768c5-5a1b-4eb2-b95c-5a2bf42235da" providerId="ADAL" clId="{021EF0A2-F232-44E2-BA1C-3F8C897442C5}" dt="2018-03-26T16:23:45.187" v="303" actId="20577"/>
          <ac:spMkLst>
            <pc:docMk/>
            <pc:sldMasterMk cId="0" sldId="2147483648"/>
            <ac:spMk id="5" creationId="{00000000-0000-0000-0000-000000000000}"/>
          </ac:spMkLst>
        </pc:spChg>
      </pc:sldMasterChg>
      <pc:sldMasterChg chg="modSp">
        <pc:chgData name="Cheryl Mallory" userId="a04768c5-5a1b-4eb2-b95c-5a2bf42235da" providerId="ADAL" clId="{021EF0A2-F232-44E2-BA1C-3F8C897442C5}" dt="2018-03-26T16:23:51.594" v="305" actId="20577"/>
        <pc:sldMasterMkLst>
          <pc:docMk/>
          <pc:sldMasterMk cId="0" sldId="2147483650"/>
        </pc:sldMasterMkLst>
        <pc:spChg chg="mod">
          <ac:chgData name="Cheryl Mallory" userId="a04768c5-5a1b-4eb2-b95c-5a2bf42235da" providerId="ADAL" clId="{021EF0A2-F232-44E2-BA1C-3F8C897442C5}" dt="2018-03-26T16:23:51.594" v="305" actId="20577"/>
          <ac:spMkLst>
            <pc:docMk/>
            <pc:sldMasterMk cId="0" sldId="2147483650"/>
            <ac:spMk id="2052"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7D6D6-4F08-4D86-9A13-0FEF3172BAF3}"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A237F-9CFE-40E1-8ADD-9185CBA54C15}" type="slidenum">
              <a:rPr lang="en-US" smtClean="0"/>
              <a:t>‹#›</a:t>
            </a:fld>
            <a:endParaRPr lang="en-US" dirty="0"/>
          </a:p>
        </p:txBody>
      </p:sp>
    </p:spTree>
    <p:extLst>
      <p:ext uri="{BB962C8B-B14F-4D97-AF65-F5344CB8AC3E}">
        <p14:creationId xmlns:p14="http://schemas.microsoft.com/office/powerpoint/2010/main" val="384445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itchFamily="34" charset="0"/>
                <a:cs typeface="Arial" pitchFamily="34" charset="0"/>
              </a:rPr>
              <a:t>Why submit an abstract? The next slides will correlate the commitment of sharing transition to practice program work and best practices with other organizations.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3</a:t>
            </a:fld>
            <a:endParaRPr lang="en-US" dirty="0"/>
          </a:p>
        </p:txBody>
      </p:sp>
    </p:spTree>
    <p:extLst>
      <p:ext uri="{BB962C8B-B14F-4D97-AF65-F5344CB8AC3E}">
        <p14:creationId xmlns:p14="http://schemas.microsoft.com/office/powerpoint/2010/main" val="196173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a:latin typeface="Arial" pitchFamily="34" charset="0"/>
                <a:cs typeface="Arial" pitchFamily="34" charset="0"/>
              </a:rPr>
              <a:t>Once your topic has been determined you will need to work</a:t>
            </a:r>
            <a:r>
              <a:rPr lang="en-US" sz="1200" baseline="0" dirty="0">
                <a:latin typeface="Arial" pitchFamily="34" charset="0"/>
                <a:cs typeface="Arial" pitchFamily="34" charset="0"/>
              </a:rPr>
              <a:t> on</a:t>
            </a:r>
            <a:r>
              <a:rPr lang="en-US" sz="1200" dirty="0">
                <a:latin typeface="Arial" pitchFamily="34" charset="0"/>
                <a:cs typeface="Arial" pitchFamily="34" charset="0"/>
              </a:rPr>
              <a:t> the abstract.  The following slides point out key elements of successful abstract writing.</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14</a:t>
            </a:fld>
            <a:endParaRPr lang="en-US" dirty="0"/>
          </a:p>
        </p:txBody>
      </p:sp>
    </p:spTree>
    <p:extLst>
      <p:ext uri="{BB962C8B-B14F-4D97-AF65-F5344CB8AC3E}">
        <p14:creationId xmlns:p14="http://schemas.microsoft.com/office/powerpoint/2010/main" val="342361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b="0" dirty="0">
                <a:latin typeface="Arial" pitchFamily="34" charset="0"/>
                <a:cs typeface="Arial" pitchFamily="34" charset="0"/>
              </a:rPr>
              <a:t>The title should use </a:t>
            </a:r>
            <a:r>
              <a:rPr lang="en-US" sz="1200" kern="1200" dirty="0">
                <a:solidFill>
                  <a:schemeClr val="tx1"/>
                </a:solidFill>
                <a:effectLst/>
                <a:latin typeface="Arial" pitchFamily="34" charset="0"/>
                <a:cs typeface="Arial" pitchFamily="34" charset="0"/>
              </a:rPr>
              <a:t>key words that describe the specific topic and content of the abstract. Catch phrases can be used but need to include a reference to the topic. Make sure the title clearly identifies what the presentation is about. For example, “Playing Your Aces Right” may get attention but does not suggest what the abstract is about. By adding a specific reference to the abstract subject matter, the abstract title becomes clearer (i.e., “Playing Your Aces Right: Identifying the 4 Aces for Successful Abstract Writing”). </a:t>
            </a:r>
            <a:endParaRPr lang="en-US" sz="1200" b="1" dirty="0">
              <a:latin typeface="Arial" pitchFamily="34" charset="0"/>
              <a:cs typeface="Arial" pitchFamily="34" charset="0"/>
            </a:endParaRPr>
          </a:p>
          <a:p>
            <a:pPr>
              <a:spcBef>
                <a:spcPts val="600"/>
              </a:spcBef>
            </a:pPr>
            <a:endParaRPr lang="en-US" sz="1200" b="0" dirty="0">
              <a:latin typeface="Arial" pitchFamily="34" charset="0"/>
              <a:cs typeface="Arial" pitchFamily="34" charset="0"/>
            </a:endParaRPr>
          </a:p>
          <a:p>
            <a:pPr>
              <a:spcBef>
                <a:spcPts val="600"/>
              </a:spcBef>
            </a:pPr>
            <a:r>
              <a:rPr lang="en-US" sz="1200" b="0" i="1" dirty="0">
                <a:latin typeface="Arial" pitchFamily="34" charset="0"/>
                <a:cs typeface="Arial" pitchFamily="34" charset="0"/>
              </a:rPr>
              <a:t>Continued</a:t>
            </a:r>
            <a:r>
              <a:rPr lang="en-US" sz="1200" b="0" i="1" baseline="0" dirty="0">
                <a:latin typeface="Arial" pitchFamily="34" charset="0"/>
                <a:cs typeface="Arial" pitchFamily="34" charset="0"/>
              </a:rPr>
              <a:t> on the next slide</a:t>
            </a:r>
            <a:endParaRPr lang="en-US" sz="1200" b="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15</a:t>
            </a:fld>
            <a:endParaRPr lang="en-US" dirty="0"/>
          </a:p>
        </p:txBody>
      </p:sp>
    </p:spTree>
    <p:extLst>
      <p:ext uri="{BB962C8B-B14F-4D97-AF65-F5344CB8AC3E}">
        <p14:creationId xmlns:p14="http://schemas.microsoft.com/office/powerpoint/2010/main" val="195610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a:latin typeface="Arial" pitchFamily="34" charset="0"/>
                <a:cs typeface="Arial" pitchFamily="34" charset="0"/>
              </a:rPr>
              <a:t>The purpose statement (also known as the thesis statement) describes the scope of the project.  It defines the issue and what the learner will gain at the conclusion of the activity. When writing</a:t>
            </a:r>
            <a:r>
              <a:rPr lang="en-US" sz="1200" baseline="0" dirty="0">
                <a:latin typeface="Arial" pitchFamily="34" charset="0"/>
                <a:cs typeface="Arial" pitchFamily="34" charset="0"/>
              </a:rPr>
              <a:t> this statement, ask yourself the following two questions:</a:t>
            </a:r>
          </a:p>
          <a:p>
            <a:pPr marL="171450" indent="-171450">
              <a:spcBef>
                <a:spcPts val="600"/>
              </a:spcBef>
              <a:buFont typeface="Arial" pitchFamily="34" charset="0"/>
              <a:buChar char="•"/>
            </a:pPr>
            <a:r>
              <a:rPr lang="en-US" sz="1200" dirty="0">
                <a:latin typeface="Arial" pitchFamily="34" charset="0"/>
                <a:cs typeface="Arial" pitchFamily="34" charset="0"/>
              </a:rPr>
              <a:t>What is the purpose or goal of the presentation? </a:t>
            </a:r>
          </a:p>
          <a:p>
            <a:pPr marL="171450" indent="-171450">
              <a:spcBef>
                <a:spcPts val="600"/>
              </a:spcBef>
              <a:buFont typeface="Arial" pitchFamily="34" charset="0"/>
              <a:buChar char="•"/>
            </a:pPr>
            <a:r>
              <a:rPr lang="en-US" sz="1200" dirty="0">
                <a:latin typeface="Arial" pitchFamily="34" charset="0"/>
                <a:cs typeface="Arial" pitchFamily="34" charset="0"/>
              </a:rPr>
              <a:t>What do you want the participant to learn?</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16</a:t>
            </a:fld>
            <a:endParaRPr lang="en-US" dirty="0"/>
          </a:p>
        </p:txBody>
      </p:sp>
    </p:spTree>
    <p:extLst>
      <p:ext uri="{BB962C8B-B14F-4D97-AF65-F5344CB8AC3E}">
        <p14:creationId xmlns:p14="http://schemas.microsoft.com/office/powerpoint/2010/main" val="3368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educational activity was planned with identification</a:t>
            </a:r>
            <a:r>
              <a:rPr lang="en-US" baseline="0" dirty="0"/>
              <a:t> of a specific gap(s). This is part of the educational needs assessment which validates the established practice gap. </a:t>
            </a:r>
            <a:endParaRPr lang="en-US" dirty="0"/>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17</a:t>
            </a:fld>
            <a:endParaRPr lang="en-US" dirty="0"/>
          </a:p>
        </p:txBody>
      </p:sp>
    </p:spTree>
    <p:extLst>
      <p:ext uri="{BB962C8B-B14F-4D97-AF65-F5344CB8AC3E}">
        <p14:creationId xmlns:p14="http://schemas.microsoft.com/office/powerpoint/2010/main" val="210616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above is an example of the current state of nurse’s knowledge</a:t>
            </a:r>
            <a:r>
              <a:rPr lang="en-US" baseline="0" dirty="0"/>
              <a:t> and use</a:t>
            </a:r>
            <a:r>
              <a:rPr lang="en-US" dirty="0"/>
              <a:t> of quality improvement</a:t>
            </a:r>
            <a:r>
              <a:rPr lang="en-US" baseline="0" dirty="0"/>
              <a:t> to improve patient care at the bedside. </a:t>
            </a:r>
            <a:r>
              <a:rPr lang="en-US" sz="1200" kern="1200" dirty="0">
                <a:solidFill>
                  <a:schemeClr val="tx1"/>
                </a:solidFill>
                <a:effectLst/>
                <a:latin typeface="+mn-lt"/>
                <a:ea typeface="+mn-ea"/>
                <a:cs typeface="+mn-cs"/>
              </a:rPr>
              <a:t>*If you have statistics to support your description statement be sure to include it here.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18</a:t>
            </a:fld>
            <a:endParaRPr lang="en-US" dirty="0"/>
          </a:p>
        </p:txBody>
      </p:sp>
    </p:spTree>
    <p:extLst>
      <p:ext uri="{BB962C8B-B14F-4D97-AF65-F5344CB8AC3E}">
        <p14:creationId xmlns:p14="http://schemas.microsoft.com/office/powerpoint/2010/main" val="49354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Bloom’s Taxonomy may be used to help write the desired state.  This may also be written as an outcome statement if specific, measureable elements are added. For example: </a:t>
            </a:r>
            <a:r>
              <a:rPr lang="en-US" sz="1800" kern="1200" dirty="0">
                <a:solidFill>
                  <a:schemeClr val="tx1"/>
                </a:solidFill>
                <a:effectLst/>
                <a:latin typeface="+mn-lt"/>
                <a:ea typeface="+mn-ea"/>
                <a:cs typeface="+mn-cs"/>
              </a:rPr>
              <a:t>As a result of attending this session there</a:t>
            </a:r>
            <a:r>
              <a:rPr lang="en-US" sz="1800" kern="1200" baseline="0" dirty="0">
                <a:solidFill>
                  <a:schemeClr val="tx1"/>
                </a:solidFill>
                <a:effectLst/>
                <a:latin typeface="+mn-lt"/>
                <a:ea typeface="+mn-ea"/>
                <a:cs typeface="+mn-cs"/>
              </a:rPr>
              <a:t> will be a 10% increase in awareness of Quality Improvement as noted by the annual QI survey. </a:t>
            </a:r>
            <a:endParaRPr lang="en-US" dirty="0"/>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20</a:t>
            </a:fld>
            <a:endParaRPr lang="en-US" dirty="0"/>
          </a:p>
        </p:txBody>
      </p:sp>
    </p:spTree>
    <p:extLst>
      <p:ext uri="{BB962C8B-B14F-4D97-AF65-F5344CB8AC3E}">
        <p14:creationId xmlns:p14="http://schemas.microsoft.com/office/powerpoint/2010/main" val="323618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part of the abstract will take the place of the planning table that was required in previous years.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21</a:t>
            </a:fld>
            <a:endParaRPr lang="en-US" dirty="0"/>
          </a:p>
        </p:txBody>
      </p:sp>
    </p:spTree>
    <p:extLst>
      <p:ext uri="{BB962C8B-B14F-4D97-AF65-F5344CB8AC3E}">
        <p14:creationId xmlns:p14="http://schemas.microsoft.com/office/powerpoint/2010/main" val="16532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Prior to submitting</a:t>
            </a:r>
            <a:r>
              <a:rPr lang="en-US" sz="1200" baseline="0" dirty="0">
                <a:latin typeface="Arial" pitchFamily="34" charset="0"/>
                <a:cs typeface="Arial" pitchFamily="34" charset="0"/>
              </a:rPr>
              <a:t> an abstract, </a:t>
            </a:r>
            <a:r>
              <a:rPr lang="en-US" sz="1200" dirty="0">
                <a:latin typeface="Arial" pitchFamily="34" charset="0"/>
                <a:cs typeface="Arial" pitchFamily="34" charset="0"/>
              </a:rPr>
              <a:t>have</a:t>
            </a:r>
            <a:r>
              <a:rPr lang="en-US" sz="1200" baseline="0" dirty="0">
                <a:latin typeface="Arial" pitchFamily="34" charset="0"/>
                <a:cs typeface="Arial" pitchFamily="34" charset="0"/>
              </a:rPr>
              <a:t> peers review and provide recommendations.  Remember to re-read the submission carefully, s</a:t>
            </a:r>
            <a:r>
              <a:rPr lang="en-US" sz="1200" dirty="0">
                <a:latin typeface="Arial" pitchFamily="34" charset="0"/>
                <a:cs typeface="Arial" pitchFamily="34" charset="0"/>
              </a:rPr>
              <a:t>pell</a:t>
            </a:r>
            <a:r>
              <a:rPr lang="en-US" sz="1200" baseline="0" dirty="0">
                <a:latin typeface="Arial" pitchFamily="34" charset="0"/>
                <a:cs typeface="Arial" pitchFamily="34" charset="0"/>
              </a:rPr>
              <a:t> check does not always pick up on errors or may change the spelling of the word.  Keep all submission documents and communication documents either electronically or in a file for future reference.  If the abstract submission is electronic, obtain the submission format and type all the necessary information into a Word document.</a:t>
            </a:r>
            <a:r>
              <a:rPr lang="en-US" sz="1200" dirty="0">
                <a:latin typeface="Arial" pitchFamily="34" charset="0"/>
                <a:cs typeface="Arial" pitchFamily="34" charset="0"/>
              </a:rPr>
              <a:t> </a:t>
            </a:r>
            <a:r>
              <a:rPr lang="en-US" sz="1200" baseline="0" dirty="0">
                <a:latin typeface="Arial" pitchFamily="34" charset="0"/>
                <a:cs typeface="Arial" pitchFamily="34" charset="0"/>
              </a:rPr>
              <a:t>Then copy and paste the information into the electronic submission format and</a:t>
            </a:r>
            <a:r>
              <a:rPr lang="en-US" sz="1200" dirty="0">
                <a:latin typeface="Arial" pitchFamily="34" charset="0"/>
                <a:cs typeface="Arial" pitchFamily="34" charset="0"/>
              </a:rPr>
              <a:t> double check before hitting “submit.”</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23</a:t>
            </a:fld>
            <a:endParaRPr lang="en-US" dirty="0"/>
          </a:p>
        </p:txBody>
      </p:sp>
    </p:spTree>
    <p:extLst>
      <p:ext uri="{BB962C8B-B14F-4D97-AF65-F5344CB8AC3E}">
        <p14:creationId xmlns:p14="http://schemas.microsoft.com/office/powerpoint/2010/main" val="374095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pitchFamily="34" charset="0"/>
                <a:cs typeface="Arial" pitchFamily="34" charset="0"/>
              </a:rPr>
              <a:t>U.S. copyright </a:t>
            </a:r>
            <a:r>
              <a:rPr lang="en-US" sz="1200" b="0" i="0" u="none" strike="noStrike" kern="1200" baseline="0" dirty="0">
                <a:solidFill>
                  <a:schemeClr val="tx1"/>
                </a:solidFill>
                <a:latin typeface="Arial" pitchFamily="34" charset="0"/>
                <a:cs typeface="Arial" pitchFamily="34" charset="0"/>
              </a:rPr>
              <a:t>law (title 17 of the </a:t>
            </a:r>
            <a:r>
              <a:rPr lang="en-US" sz="1200" b="0" i="1" u="none" strike="noStrike" kern="1200" baseline="0" dirty="0">
                <a:solidFill>
                  <a:schemeClr val="tx1"/>
                </a:solidFill>
                <a:latin typeface="Arial" pitchFamily="34" charset="0"/>
                <a:cs typeface="Arial" pitchFamily="34" charset="0"/>
              </a:rPr>
              <a:t>U.S. Code</a:t>
            </a:r>
            <a:r>
              <a:rPr lang="en-US" sz="1200" b="0" i="0" u="none" strike="noStrike" kern="1200" baseline="0" dirty="0">
                <a:solidFill>
                  <a:schemeClr val="tx1"/>
                </a:solidFill>
                <a:latin typeface="Arial" pitchFamily="34" charset="0"/>
                <a:cs typeface="Arial" pitchFamily="34" charset="0"/>
              </a:rPr>
              <a:t>) provides for copyright protection of literary and artistic works. Copyright protection begins automatically when a work is first created in a fixed form. Work protected</a:t>
            </a:r>
            <a:r>
              <a:rPr lang="en-US" sz="1200" b="0" i="0" u="none" strike="noStrike" kern="1200" dirty="0">
                <a:solidFill>
                  <a:schemeClr val="tx1"/>
                </a:solidFill>
                <a:latin typeface="Arial" pitchFamily="34" charset="0"/>
                <a:cs typeface="Arial" pitchFamily="34" charset="0"/>
              </a:rPr>
              <a:t> by copyright includes written and electronic documents, visual depictions and graphics, </a:t>
            </a:r>
            <a:r>
              <a:rPr lang="en-US" sz="1200" dirty="0">
                <a:latin typeface="Arial" pitchFamily="34" charset="0"/>
                <a:cs typeface="Arial" pitchFamily="34" charset="0"/>
              </a:rPr>
              <a:t>c</a:t>
            </a:r>
            <a:r>
              <a:rPr lang="en-US" sz="1200" b="0" i="0" u="none" strike="noStrike" kern="1200" baseline="0" dirty="0">
                <a:solidFill>
                  <a:schemeClr val="tx1"/>
                </a:solidFill>
                <a:latin typeface="Arial" pitchFamily="34" charset="0"/>
                <a:cs typeface="Arial" pitchFamily="34" charset="0"/>
              </a:rPr>
              <a:t>artoons and comic strips. In addition, make sure your submission is</a:t>
            </a:r>
            <a:r>
              <a:rPr lang="en-US" sz="1200" b="0" i="0" u="none" strike="noStrike" kern="1200" dirty="0">
                <a:solidFill>
                  <a:schemeClr val="tx1"/>
                </a:solidFill>
                <a:latin typeface="Arial" pitchFamily="34" charset="0"/>
                <a:cs typeface="Arial" pitchFamily="34" charset="0"/>
              </a:rPr>
              <a:t> in your own words</a:t>
            </a:r>
            <a:r>
              <a:rPr lang="en-US" sz="1200" b="0" i="0" u="none" strike="noStrike" kern="1200" baseline="0" dirty="0">
                <a:solidFill>
                  <a:schemeClr val="tx1"/>
                </a:solidFill>
                <a:latin typeface="Arial" pitchFamily="34" charset="0"/>
                <a:cs typeface="Arial" pitchFamily="34" charset="0"/>
              </a:rPr>
              <a:t>.  Many </a:t>
            </a:r>
            <a:r>
              <a:rPr lang="en-US" sz="1200" dirty="0">
                <a:latin typeface="Arial" pitchFamily="34" charset="0"/>
                <a:cs typeface="Arial" pitchFamily="34" charset="0"/>
              </a:rPr>
              <a:t>conferences </a:t>
            </a:r>
            <a:r>
              <a:rPr lang="en-US" sz="1200" b="0" i="0" u="none" strike="noStrike" kern="1200" baseline="0" dirty="0">
                <a:solidFill>
                  <a:schemeClr val="tx1"/>
                </a:solidFill>
                <a:latin typeface="Arial" pitchFamily="34" charset="0"/>
                <a:cs typeface="Arial" pitchFamily="34" charset="0"/>
              </a:rPr>
              <a:t>verify the originality of </a:t>
            </a:r>
            <a:r>
              <a:rPr lang="en-US" sz="1200" dirty="0">
                <a:latin typeface="Arial" pitchFamily="34" charset="0"/>
                <a:cs typeface="Arial" pitchFamily="34" charset="0"/>
              </a:rPr>
              <a:t>suspect</a:t>
            </a:r>
            <a:r>
              <a:rPr lang="en-US" sz="1200" b="0" i="0" u="none" strike="noStrike" kern="1200" baseline="0" dirty="0">
                <a:solidFill>
                  <a:schemeClr val="tx1"/>
                </a:solidFill>
                <a:latin typeface="Arial" pitchFamily="34" charset="0"/>
                <a:cs typeface="Arial" pitchFamily="34" charset="0"/>
              </a:rPr>
              <a:t> work through plagiarism detection software.</a:t>
            </a:r>
          </a:p>
          <a:p>
            <a:endParaRPr lang="en-US" sz="1200" b="0" i="0" u="none" strike="noStrike" kern="1200" baseline="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itchFamily="34" charset="0"/>
                <a:cs typeface="Arial" pitchFamily="34" charset="0"/>
              </a:rPr>
              <a:t>Original work</a:t>
            </a:r>
            <a:r>
              <a:rPr lang="en-US" sz="1200" b="0" i="0" u="none" strike="noStrike" kern="1200" baseline="0" dirty="0">
                <a:solidFill>
                  <a:schemeClr val="tx1"/>
                </a:solidFill>
                <a:latin typeface="Arial" pitchFamily="34" charset="0"/>
                <a:cs typeface="Arial" pitchFamily="34" charset="0"/>
              </a:rPr>
              <a:t>: </a:t>
            </a:r>
            <a:r>
              <a:rPr lang="en-US" sz="1200" baseline="0" dirty="0">
                <a:latin typeface="Arial" pitchFamily="34" charset="0"/>
                <a:cs typeface="Arial" pitchFamily="34" charset="0"/>
              </a:rPr>
              <a:t>Unlike journal articles, most conferences allow submission of work that has been previously presented. Check the call for abstracts closely to see if the conference requires original work. </a:t>
            </a:r>
            <a:endParaRPr lang="en-US" sz="12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24</a:t>
            </a:fld>
            <a:endParaRPr lang="en-US" dirty="0"/>
          </a:p>
        </p:txBody>
      </p:sp>
    </p:spTree>
    <p:extLst>
      <p:ext uri="{BB962C8B-B14F-4D97-AF65-F5344CB8AC3E}">
        <p14:creationId xmlns:p14="http://schemas.microsoft.com/office/powerpoint/2010/main" val="225773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As you review the abstract watch out for the most common mistakes. Be sure the topic is clearly linked to the conference. Some abstracts are too generic and may appear</a:t>
            </a:r>
            <a:r>
              <a:rPr lang="en-US" sz="1200" baseline="0" dirty="0">
                <a:latin typeface="Arial" pitchFamily="34" charset="0"/>
                <a:cs typeface="Arial" pitchFamily="34" charset="0"/>
              </a:rPr>
              <a:t> the abstract was written for multiple submissions without tailoring it to the unique interests of the conference theme and participants.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Reviewers have to be able to see that the amount of material covered in the abstract will fit the allotted time for a presentation or be able to be addressed as a poster.</a:t>
            </a:r>
          </a:p>
          <a:p>
            <a:endParaRPr lang="en-US" sz="1200" baseline="0" dirty="0">
              <a:latin typeface="Arial" pitchFamily="34" charset="0"/>
              <a:cs typeface="Arial" pitchFamily="34" charset="0"/>
            </a:endParaRPr>
          </a:p>
          <a:p>
            <a:r>
              <a:rPr lang="en-US" sz="1200" baseline="0" dirty="0">
                <a:latin typeface="Arial" pitchFamily="34" charset="0"/>
                <a:cs typeface="Arial" pitchFamily="34" charset="0"/>
              </a:rPr>
              <a:t>(Saver, C. 2011)</a:t>
            </a:r>
          </a:p>
          <a:p>
            <a:endParaRPr lang="en-US" sz="1200" baseline="0" dirty="0">
              <a:latin typeface="Arial" pitchFamily="34" charset="0"/>
              <a:cs typeface="Arial" pitchFamily="34" charset="0"/>
            </a:endParaRPr>
          </a:p>
          <a:p>
            <a:endParaRPr lang="en-US" sz="1200" baseline="0" dirty="0">
              <a:latin typeface="Arial" pitchFamily="34" charset="0"/>
              <a:cs typeface="Arial" pitchFamily="34" charset="0"/>
            </a:endParaRPr>
          </a:p>
          <a:p>
            <a:r>
              <a:rPr lang="en-US" sz="1200" b="0" i="1" baseline="0" dirty="0">
                <a:latin typeface="Arial" pitchFamily="34" charset="0"/>
                <a:cs typeface="Arial" pitchFamily="34" charset="0"/>
              </a:rPr>
              <a:t>Continued on next slide</a:t>
            </a:r>
            <a:endParaRPr lang="en-US" sz="1200" b="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25</a:t>
            </a:fld>
            <a:endParaRPr lang="en-US" dirty="0"/>
          </a:p>
        </p:txBody>
      </p:sp>
    </p:spTree>
    <p:extLst>
      <p:ext uri="{BB962C8B-B14F-4D97-AF65-F5344CB8AC3E}">
        <p14:creationId xmlns:p14="http://schemas.microsoft.com/office/powerpoint/2010/main" val="44034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To facilitate life-long learning, the</a:t>
            </a:r>
            <a:r>
              <a:rPr lang="en-US" sz="1200" baseline="0" dirty="0">
                <a:latin typeface="Arial" pitchFamily="34" charset="0"/>
                <a:cs typeface="Arial" pitchFamily="34" charset="0"/>
              </a:rPr>
              <a:t> Nursing Professional Development Scope and Standards of Practice have specific standards that focus evidence-based practice and research; quality of nursing professional development; leadership; collaboration; mentoring and advancing the profession. (Harper, M. &amp; Maloney, P. (Eds.), 2016)</a:t>
            </a:r>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4</a:t>
            </a:fld>
            <a:endParaRPr lang="en-US" dirty="0"/>
          </a:p>
        </p:txBody>
      </p:sp>
    </p:spTree>
    <p:extLst>
      <p:ext uri="{BB962C8B-B14F-4D97-AF65-F5344CB8AC3E}">
        <p14:creationId xmlns:p14="http://schemas.microsoft.com/office/powerpoint/2010/main" val="2397506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Abstracts are reviewed by content experts. It</a:t>
            </a:r>
            <a:r>
              <a:rPr lang="en-US" sz="1200" baseline="0" dirty="0">
                <a:latin typeface="Arial" pitchFamily="34" charset="0"/>
                <a:cs typeface="Arial" pitchFamily="34" charset="0"/>
              </a:rPr>
              <a:t> is usually done “blind”—they</a:t>
            </a:r>
            <a:r>
              <a:rPr lang="en-US" sz="1200" dirty="0">
                <a:latin typeface="Arial" pitchFamily="34" charset="0"/>
                <a:cs typeface="Arial" pitchFamily="34" charset="0"/>
              </a:rPr>
              <a:t> do not know the name or organization of the presenter. Some type of scoring</a:t>
            </a:r>
            <a:r>
              <a:rPr lang="en-US" sz="1200" baseline="0" dirty="0">
                <a:latin typeface="Arial" pitchFamily="34" charset="0"/>
                <a:cs typeface="Arial" pitchFamily="34" charset="0"/>
              </a:rPr>
              <a:t> metric is usually used. Those with the most points go for further review.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26</a:t>
            </a:fld>
            <a:endParaRPr lang="en-US" dirty="0"/>
          </a:p>
        </p:txBody>
      </p:sp>
    </p:spTree>
    <p:extLst>
      <p:ext uri="{BB962C8B-B14F-4D97-AF65-F5344CB8AC3E}">
        <p14:creationId xmlns:p14="http://schemas.microsoft.com/office/powerpoint/2010/main" val="415191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Expertise:</a:t>
            </a:r>
            <a:r>
              <a:rPr lang="en-US" dirty="0"/>
              <a:t> Provide</a:t>
            </a:r>
            <a:r>
              <a:rPr lang="en-US" baseline="0" dirty="0"/>
              <a:t> a brief summary of your qualifications to present the topic. For example:</a:t>
            </a:r>
          </a:p>
          <a:p>
            <a:r>
              <a:rPr lang="en-US" baseline="0" dirty="0"/>
              <a:t>Mary Jones is presenting on Quality Improvement. Her BIO form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Mary Jones MSN RN-BC, Versant Manager, has been in this role for 5 years. Is key in implementing and educating staff regarding Quality Improvement initiatives. Has developed and presented multiple internal and national presentations on this topic. Board certified in professional development. Our organization is an ANCC accredited Provider Unit.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ANCC defines COI </a:t>
            </a:r>
            <a:r>
              <a:rPr lang="en-US" b="0" dirty="0"/>
              <a:t>as “an affiliation or relationship of a financial nature with a Commercial Interest Organization (any entity producing, marketing, reselling or distributing healthcare goods or services consumed</a:t>
            </a:r>
            <a:r>
              <a:rPr lang="en-US" b="0" baseline="0" dirty="0"/>
              <a:t> by or used on patients…) that might bias a person’s ability to objectively participate in the planning, implementation, or review of a learning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BIO-COI form will be requested if accepted.</a:t>
            </a:r>
            <a:endParaRPr lang="en-US" b="0" dirty="0"/>
          </a:p>
          <a:p>
            <a:endParaRPr lang="en-US" dirty="0"/>
          </a:p>
          <a:p>
            <a:r>
              <a:rPr lang="en-US" dirty="0"/>
              <a:t>If you are not sure whether you have a COI or not contact us at VersantPU@versant.org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27</a:t>
            </a:fld>
            <a:endParaRPr lang="en-US" dirty="0"/>
          </a:p>
        </p:txBody>
      </p:sp>
    </p:spTree>
    <p:extLst>
      <p:ext uri="{BB962C8B-B14F-4D97-AF65-F5344CB8AC3E}">
        <p14:creationId xmlns:p14="http://schemas.microsoft.com/office/powerpoint/2010/main" val="342170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Once your</a:t>
            </a:r>
            <a:r>
              <a:rPr lang="en-US" sz="1200" baseline="0" dirty="0">
                <a:latin typeface="Arial" pitchFamily="34" charset="0"/>
                <a:cs typeface="Arial" pitchFamily="34" charset="0"/>
              </a:rPr>
              <a:t> presentation has been accepted, you may add this accomplishment to your resume/CV.  The above is an example, using APA 6</a:t>
            </a:r>
            <a:r>
              <a:rPr lang="en-US" sz="1200" baseline="30000" dirty="0">
                <a:latin typeface="Arial" pitchFamily="34" charset="0"/>
                <a:cs typeface="Arial" pitchFamily="34" charset="0"/>
              </a:rPr>
              <a:t>th</a:t>
            </a:r>
            <a:r>
              <a:rPr lang="en-US" sz="1200" baseline="0" dirty="0">
                <a:latin typeface="Arial" pitchFamily="34" charset="0"/>
                <a:cs typeface="Arial" pitchFamily="34" charset="0"/>
              </a:rPr>
              <a:t> edition,</a:t>
            </a:r>
            <a:r>
              <a:rPr lang="en-US" sz="1200" dirty="0">
                <a:latin typeface="Arial" pitchFamily="34" charset="0"/>
                <a:cs typeface="Arial" pitchFamily="34" charset="0"/>
              </a:rPr>
              <a:t> of </a:t>
            </a:r>
            <a:r>
              <a:rPr lang="en-US" sz="1200" baseline="0" dirty="0">
                <a:latin typeface="Arial" pitchFamily="34" charset="0"/>
                <a:cs typeface="Arial" pitchFamily="34" charset="0"/>
              </a:rPr>
              <a:t>h</a:t>
            </a:r>
            <a:r>
              <a:rPr lang="en-US" sz="1200" dirty="0">
                <a:latin typeface="Arial" pitchFamily="34" charset="0"/>
                <a:cs typeface="Arial" pitchFamily="34" charset="0"/>
              </a:rPr>
              <a:t>ow to cite a poster presentation on your resume/CV.</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29</a:t>
            </a:fld>
            <a:endParaRPr lang="en-US" dirty="0"/>
          </a:p>
        </p:txBody>
      </p:sp>
    </p:spTree>
    <p:extLst>
      <p:ext uri="{BB962C8B-B14F-4D97-AF65-F5344CB8AC3E}">
        <p14:creationId xmlns:p14="http://schemas.microsoft.com/office/powerpoint/2010/main" val="3088406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paper, substitute paper title for poster title, italicized; use the word </a:t>
            </a:r>
            <a:r>
              <a:rPr lang="en-US" i="1" dirty="0"/>
              <a:t>paper</a:t>
            </a:r>
            <a:r>
              <a:rPr lang="en-US" dirty="0"/>
              <a:t> instead of </a:t>
            </a:r>
            <a:r>
              <a:rPr lang="en-US" i="1" dirty="0"/>
              <a:t>poster</a:t>
            </a:r>
            <a:r>
              <a:rPr lang="en-US" dirty="0"/>
              <a:t> </a:t>
            </a:r>
          </a:p>
        </p:txBody>
      </p:sp>
      <p:sp>
        <p:nvSpPr>
          <p:cNvPr id="4" name="Slide Number Placeholder 3"/>
          <p:cNvSpPr>
            <a:spLocks noGrp="1"/>
          </p:cNvSpPr>
          <p:nvPr>
            <p:ph type="sldNum" sz="quarter" idx="10"/>
          </p:nvPr>
        </p:nvSpPr>
        <p:spPr/>
        <p:txBody>
          <a:bodyPr/>
          <a:lstStyle/>
          <a:p>
            <a:fld id="{7C8A237F-9CFE-40E1-8ADD-9185CBA54C15}" type="slidenum">
              <a:rPr lang="en-US" smtClean="0"/>
              <a:t>30</a:t>
            </a:fld>
            <a:endParaRPr lang="en-US" dirty="0"/>
          </a:p>
        </p:txBody>
      </p:sp>
    </p:spTree>
    <p:extLst>
      <p:ext uri="{BB962C8B-B14F-4D97-AF65-F5344CB8AC3E}">
        <p14:creationId xmlns:p14="http://schemas.microsoft.com/office/powerpoint/2010/main" val="10366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The above is an example, using APA 6</a:t>
            </a:r>
            <a:r>
              <a:rPr lang="en-US" sz="1200" baseline="30000" dirty="0">
                <a:latin typeface="Arial" pitchFamily="34" charset="0"/>
                <a:cs typeface="Arial" pitchFamily="34" charset="0"/>
              </a:rPr>
              <a:t>th</a:t>
            </a:r>
            <a:r>
              <a:rPr lang="en-US" sz="1200" baseline="0" dirty="0">
                <a:latin typeface="Arial" pitchFamily="34" charset="0"/>
                <a:cs typeface="Arial" pitchFamily="34" charset="0"/>
              </a:rPr>
              <a:t> edition, of</a:t>
            </a:r>
            <a:r>
              <a:rPr lang="en-US" sz="1200" dirty="0">
                <a:latin typeface="Arial" pitchFamily="34" charset="0"/>
                <a:cs typeface="Arial" pitchFamily="34" charset="0"/>
              </a:rPr>
              <a:t> </a:t>
            </a:r>
            <a:r>
              <a:rPr lang="en-US" sz="1200" baseline="0" dirty="0">
                <a:latin typeface="Arial" pitchFamily="34" charset="0"/>
                <a:cs typeface="Arial" pitchFamily="34" charset="0"/>
              </a:rPr>
              <a:t>h</a:t>
            </a:r>
            <a:r>
              <a:rPr lang="en-US" sz="1200" dirty="0">
                <a:latin typeface="Arial" pitchFamily="34" charset="0"/>
                <a:cs typeface="Arial" pitchFamily="34" charset="0"/>
              </a:rPr>
              <a:t>ow to cite a podium presentation on your resume/CV.</a:t>
            </a:r>
          </a:p>
        </p:txBody>
      </p:sp>
      <p:sp>
        <p:nvSpPr>
          <p:cNvPr id="4" name="Slide Number Placeholder 3"/>
          <p:cNvSpPr>
            <a:spLocks noGrp="1"/>
          </p:cNvSpPr>
          <p:nvPr>
            <p:ph type="sldNum" sz="quarter" idx="10"/>
          </p:nvPr>
        </p:nvSpPr>
        <p:spPr/>
        <p:txBody>
          <a:bodyPr/>
          <a:lstStyle/>
          <a:p>
            <a:fld id="{7C8A237F-9CFE-40E1-8ADD-9185CBA54C15}" type="slidenum">
              <a:rPr lang="en-US">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88925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spcBef>
                <a:spcPts val="600"/>
              </a:spcBef>
            </a:pPr>
            <a:r>
              <a:rPr lang="en-US" sz="1200" dirty="0">
                <a:latin typeface="Arial" pitchFamily="34" charset="0"/>
                <a:cs typeface="Arial" pitchFamily="34" charset="0"/>
              </a:rPr>
              <a:t>American Nurses Credentialing Center. (2008).  Approved verb list.  Retrieved from:  http://www.ndna.org/Approved%20Verb%20List.pdf </a:t>
            </a:r>
          </a:p>
          <a:p>
            <a:pPr marL="274320" indent="-274320">
              <a:spcBef>
                <a:spcPts val="600"/>
              </a:spcBef>
            </a:pPr>
            <a:r>
              <a:rPr lang="en-US" sz="1200" dirty="0">
                <a:latin typeface="Arial" pitchFamily="34" charset="0"/>
                <a:cs typeface="Arial" pitchFamily="34" charset="0"/>
              </a:rPr>
              <a:t>Breitenbach, A. (2011).  Making a concrete abstract.  APA Style Blog.  Retrieved from:  http://blog.apastyle.org/apastyle/publication-process/</a:t>
            </a:r>
          </a:p>
          <a:p>
            <a:pPr marL="228600" indent="-228600">
              <a:spcBef>
                <a:spcPts val="600"/>
              </a:spcBef>
              <a:buNone/>
            </a:pPr>
            <a:r>
              <a:rPr lang="en-US" dirty="0"/>
              <a:t>Dickerson, P. S. (2012). What is a gap and how do I fill it? The </a:t>
            </a:r>
            <a:r>
              <a:rPr lang="en-US" i="1" dirty="0"/>
              <a:t>Journal of Continuing Education in Nursing, 43</a:t>
            </a:r>
            <a:r>
              <a:rPr lang="en-US" dirty="0"/>
              <a:t>(3), 100-101.</a:t>
            </a:r>
          </a:p>
          <a:p>
            <a:pPr marL="274320" indent="-274320">
              <a:spcBef>
                <a:spcPts val="600"/>
              </a:spcBef>
            </a:pPr>
            <a:r>
              <a:rPr lang="en-US" sz="1200" dirty="0">
                <a:latin typeface="Arial" pitchFamily="34" charset="0"/>
                <a:cs typeface="Arial" pitchFamily="34" charset="0"/>
              </a:rPr>
              <a:t>Education Resources Information Center [ERIC]. (n.d.).  Structured abstract initiative.  Retrieved from:  http://www.eric.ed.gov/ERICWebPortal/resources/html/about/sa_initiative.html</a:t>
            </a:r>
          </a:p>
          <a:p>
            <a:pPr marL="228600" indent="-228600">
              <a:spcBef>
                <a:spcPts val="600"/>
              </a:spcBef>
              <a:buNone/>
            </a:pPr>
            <a:r>
              <a:rPr lang="en-US" dirty="0"/>
              <a:t>Harper, M., &amp; Maloney, P. (Eds.) (2016). </a:t>
            </a:r>
            <a:r>
              <a:rPr lang="en-US" i="1" dirty="0"/>
              <a:t>Nursing professional development: Scope and standards of practice</a:t>
            </a:r>
            <a:r>
              <a:rPr lang="en-US" dirty="0"/>
              <a:t>. (3</a:t>
            </a:r>
            <a:r>
              <a:rPr lang="en-US" baseline="30000" dirty="0"/>
              <a:t>rd</a:t>
            </a:r>
            <a:r>
              <a:rPr lang="en-US" dirty="0"/>
              <a:t> ed.). Chicago, IL: Association for Nursing Professional Development. </a:t>
            </a:r>
          </a:p>
          <a:p>
            <a:pPr marL="274320" indent="-274320">
              <a:spcBef>
                <a:spcPts val="600"/>
              </a:spcBef>
            </a:pPr>
            <a:r>
              <a:rPr lang="en-US" sz="1200" dirty="0">
                <a:latin typeface="Arial" pitchFamily="34" charset="0"/>
                <a:cs typeface="Arial" pitchFamily="34" charset="0"/>
              </a:rPr>
              <a:t>Institute of Medicine. (2010). The Future of Nursing: Leading Change, Advancing Health.  Retrieved from:  http://books.nap.edu/openbook.php?record_id=12956</a:t>
            </a:r>
          </a:p>
          <a:p>
            <a:pPr marL="274320" indent="-274320">
              <a:spcBef>
                <a:spcPts val="600"/>
              </a:spcBef>
            </a:pPr>
            <a:r>
              <a:rPr lang="en-US" sz="1200" dirty="0">
                <a:latin typeface="Arial" pitchFamily="34" charset="0"/>
                <a:cs typeface="Arial" pitchFamily="34" charset="0"/>
              </a:rPr>
              <a:t>The Writing Center at UNC Chapel Hill. (2012).  Abstracts.  Retrieved from:  http://writingcenter.unc.edu/handouts/abstracts/</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33</a:t>
            </a:fld>
            <a:endParaRPr lang="en-US" dirty="0"/>
          </a:p>
        </p:txBody>
      </p:sp>
    </p:spTree>
    <p:extLst>
      <p:ext uri="{BB962C8B-B14F-4D97-AF65-F5344CB8AC3E}">
        <p14:creationId xmlns:p14="http://schemas.microsoft.com/office/powerpoint/2010/main" val="201271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Through the research process, the presenters incorporate evidence to guide the practice recommendations and decisions.  These recommendations should align with the organizations strategic plan along with national standards and initiatives.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a:t>
            </a:r>
            <a:r>
              <a:rPr lang="en-US" sz="1200" kern="1200" dirty="0">
                <a:solidFill>
                  <a:schemeClr val="tx1"/>
                </a:solidFill>
                <a:effectLst/>
                <a:latin typeface="+mn-lt"/>
                <a:ea typeface="+mn-ea"/>
                <a:cs typeface="+mn-cs"/>
              </a:rPr>
              <a:t>Harper, M. &amp; Maloney, P. (Eds.), 2016)</a:t>
            </a:r>
            <a:endParaRPr lang="en-US" sz="12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5</a:t>
            </a:fld>
            <a:endParaRPr lang="en-US" dirty="0"/>
          </a:p>
        </p:txBody>
      </p:sp>
    </p:spTree>
    <p:extLst>
      <p:ext uri="{BB962C8B-B14F-4D97-AF65-F5344CB8AC3E}">
        <p14:creationId xmlns:p14="http://schemas.microsoft.com/office/powerpoint/2010/main" val="310909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Through collaboration there is an exchange of knowledge and research evidence, conference attendees have the opportunity to bring the information back to their organizations to facilitate decision-making for practice effectiveness and improvement.  </a:t>
            </a:r>
          </a:p>
          <a:p>
            <a:r>
              <a:rPr lang="en-US" sz="1200" baseline="0" dirty="0">
                <a:latin typeface="Arial" pitchFamily="34" charset="0"/>
                <a:cs typeface="Arial" pitchFamily="34" charset="0"/>
              </a:rPr>
              <a:t>(Harper, M. &amp; Maloney, P. (Eds.), 2016)</a:t>
            </a:r>
            <a:endParaRPr lang="en-US" sz="12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6</a:t>
            </a:fld>
            <a:endParaRPr lang="en-US" dirty="0"/>
          </a:p>
        </p:txBody>
      </p:sp>
    </p:spTree>
    <p:extLst>
      <p:ext uri="{BB962C8B-B14F-4D97-AF65-F5344CB8AC3E}">
        <p14:creationId xmlns:p14="http://schemas.microsoft.com/office/powerpoint/2010/main" val="158407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It’s the sharing of knowledge through professional presentations at conferences and professional organizations. </a:t>
            </a:r>
            <a:endParaRPr lang="en-US" sz="1200" baseline="0" dirty="0">
              <a:latin typeface="Arial" pitchFamily="34" charset="0"/>
              <a:cs typeface="Arial" pitchFamily="34" charset="0"/>
            </a:endParaRPr>
          </a:p>
          <a:p>
            <a:r>
              <a:rPr lang="en-US" sz="1200" baseline="0" dirty="0">
                <a:latin typeface="Arial" pitchFamily="34" charset="0"/>
                <a:cs typeface="Arial" pitchFamily="34" charset="0"/>
              </a:rPr>
              <a:t>(Harper, M. &amp; Maloney, P. (Eds.), 2016)</a:t>
            </a:r>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7</a:t>
            </a:fld>
            <a:endParaRPr lang="en-US" dirty="0"/>
          </a:p>
        </p:txBody>
      </p:sp>
    </p:spTree>
    <p:extLst>
      <p:ext uri="{BB962C8B-B14F-4D97-AF65-F5344CB8AC3E}">
        <p14:creationId xmlns:p14="http://schemas.microsoft.com/office/powerpoint/2010/main" val="410421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An abstract is a brief summary that</a:t>
            </a:r>
            <a:r>
              <a:rPr lang="en-US" sz="1200" baseline="0" dirty="0">
                <a:latin typeface="Arial" pitchFamily="34" charset="0"/>
                <a:cs typeface="Arial" pitchFamily="34" charset="0"/>
              </a:rPr>
              <a:t> provides the essential elements of a podium or poster presentation. Required</a:t>
            </a:r>
            <a:r>
              <a:rPr lang="en-US" sz="1200" dirty="0">
                <a:latin typeface="Arial" pitchFamily="34" charset="0"/>
                <a:cs typeface="Arial" pitchFamily="34" charset="0"/>
              </a:rPr>
              <a:t> e</a:t>
            </a:r>
            <a:r>
              <a:rPr lang="en-US" sz="1200" baseline="0" dirty="0">
                <a:latin typeface="Arial" pitchFamily="34" charset="0"/>
                <a:cs typeface="Arial" pitchFamily="34" charset="0"/>
              </a:rPr>
              <a:t>lements are determined by conference planners.</a:t>
            </a:r>
            <a:r>
              <a:rPr lang="en-US" sz="1200" dirty="0">
                <a:latin typeface="Arial" pitchFamily="34" charset="0"/>
                <a:cs typeface="Arial" pitchFamily="34" charset="0"/>
              </a:rPr>
              <a:t> </a:t>
            </a:r>
            <a:r>
              <a:rPr lang="en-US" sz="1200" baseline="0" dirty="0">
                <a:latin typeface="Arial" pitchFamily="34" charset="0"/>
                <a:cs typeface="Arial" pitchFamily="34" charset="0"/>
              </a:rPr>
              <a:t>Versant utilizes ANCC criteria for educational design as</a:t>
            </a:r>
            <a:r>
              <a:rPr lang="en-US" sz="1200" dirty="0">
                <a:latin typeface="Arial" pitchFamily="34" charset="0"/>
                <a:cs typeface="Arial" pitchFamily="34" charset="0"/>
              </a:rPr>
              <a:t> a template for abstract writing. </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9</a:t>
            </a:fld>
            <a:endParaRPr lang="en-US" dirty="0"/>
          </a:p>
        </p:txBody>
      </p:sp>
    </p:spTree>
    <p:extLst>
      <p:ext uri="{BB962C8B-B14F-4D97-AF65-F5344CB8AC3E}">
        <p14:creationId xmlns:p14="http://schemas.microsoft.com/office/powerpoint/2010/main" val="310006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Arial" pitchFamily="34" charset="0"/>
                <a:cs typeface="Arial" pitchFamily="34" charset="0"/>
              </a:rPr>
              <a:t>Considerations </a:t>
            </a:r>
            <a:r>
              <a:rPr lang="en-US" sz="1200" dirty="0">
                <a:latin typeface="Arial" pitchFamily="34" charset="0"/>
                <a:cs typeface="Arial" pitchFamily="34" charset="0"/>
              </a:rPr>
              <a:t>when submitting an abstract include</a:t>
            </a:r>
            <a:r>
              <a:rPr lang="en-US" sz="1200" baseline="0" dirty="0">
                <a:latin typeface="Arial" pitchFamily="34" charset="0"/>
                <a:cs typeface="Arial" pitchFamily="34" charset="0"/>
              </a:rPr>
              <a:t> the above. </a:t>
            </a:r>
            <a:endParaRPr lang="en-US" sz="1200" dirty="0">
              <a:latin typeface="Arial" pitchFamily="34" charset="0"/>
              <a:cs typeface="Arial" pitchFamily="34" charset="0"/>
            </a:endParaRPr>
          </a:p>
          <a:p>
            <a:pPr marL="171450" indent="-171450">
              <a:buFont typeface="Arial" pitchFamily="34" charset="0"/>
              <a:buChar char="•"/>
            </a:pPr>
            <a:r>
              <a:rPr lang="en-US" sz="1200" dirty="0">
                <a:latin typeface="Arial" pitchFamily="34" charset="0"/>
                <a:cs typeface="Arial" pitchFamily="34" charset="0"/>
              </a:rPr>
              <a:t>Review the call for abstracts to determine if it is the right conference and target audience for your presentation.</a:t>
            </a:r>
            <a:r>
              <a:rPr lang="en-US" sz="1200" baseline="0" dirty="0">
                <a:latin typeface="Arial" pitchFamily="34" charset="0"/>
                <a:cs typeface="Arial" pitchFamily="34" charset="0"/>
              </a:rPr>
              <a:t> </a:t>
            </a:r>
          </a:p>
          <a:p>
            <a:pPr marL="171450" indent="-171450">
              <a:buFont typeface="Arial" pitchFamily="34" charset="0"/>
              <a:buChar char="•"/>
            </a:pPr>
            <a:r>
              <a:rPr lang="en-US" sz="1200" baseline="0" dirty="0">
                <a:latin typeface="Arial" pitchFamily="34" charset="0"/>
                <a:cs typeface="Arial" pitchFamily="34" charset="0"/>
              </a:rPr>
              <a:t>Abstract reviewers will look to make sure the topic is in alignment with the conference theme. </a:t>
            </a:r>
          </a:p>
          <a:p>
            <a:pPr marL="171450" indent="-171450">
              <a:buFont typeface="Arial" pitchFamily="34" charset="0"/>
              <a:buChar char="•"/>
            </a:pPr>
            <a:r>
              <a:rPr lang="en-US" sz="1200" dirty="0">
                <a:latin typeface="Arial" pitchFamily="34" charset="0"/>
                <a:cs typeface="Arial" pitchFamily="34" charset="0"/>
              </a:rPr>
              <a:t>Due dates for abstract submission. Some conferences will have separate submission dates for</a:t>
            </a:r>
            <a:r>
              <a:rPr lang="en-US" sz="1200" baseline="0" dirty="0">
                <a:latin typeface="Arial" pitchFamily="34" charset="0"/>
                <a:cs typeface="Arial" pitchFamily="34" charset="0"/>
              </a:rPr>
              <a:t> </a:t>
            </a:r>
            <a:r>
              <a:rPr lang="en-US" sz="1200" dirty="0">
                <a:latin typeface="Arial" pitchFamily="34" charset="0"/>
                <a:cs typeface="Arial" pitchFamily="34" charset="0"/>
              </a:rPr>
              <a:t>podium</a:t>
            </a:r>
            <a:r>
              <a:rPr lang="en-US" sz="1200" baseline="0" dirty="0">
                <a:latin typeface="Arial" pitchFamily="34" charset="0"/>
                <a:cs typeface="Arial" pitchFamily="34" charset="0"/>
              </a:rPr>
              <a:t> and poster presentations. Others request one abstract that will be considered for either podium or poster. Ensure you submit your abstract by the due date to be selected by the planning committee.</a:t>
            </a:r>
          </a:p>
          <a:p>
            <a:pPr marL="0" indent="0">
              <a:buFont typeface="Arial" pitchFamily="34" charset="0"/>
              <a:buNone/>
            </a:pPr>
            <a:endParaRPr lang="en-US" sz="1600" b="1" baseline="0" dirty="0">
              <a:latin typeface="Arial" pitchFamily="34" charset="0"/>
              <a:cs typeface="Arial" pitchFamily="34" charset="0"/>
            </a:endParaRPr>
          </a:p>
          <a:p>
            <a:pPr marL="0" indent="0">
              <a:buFont typeface="Arial" pitchFamily="34" charset="0"/>
              <a:buNone/>
            </a:pPr>
            <a:r>
              <a:rPr lang="en-US" sz="1200" b="0" i="1" baseline="0" dirty="0">
                <a:latin typeface="Arial" pitchFamily="34" charset="0"/>
                <a:cs typeface="Arial" pitchFamily="34" charset="0"/>
              </a:rPr>
              <a:t>Continued on next slide</a:t>
            </a:r>
            <a:endParaRPr lang="en-US" sz="1200" b="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10</a:t>
            </a:fld>
            <a:endParaRPr lang="en-US" dirty="0"/>
          </a:p>
        </p:txBody>
      </p:sp>
    </p:spTree>
    <p:extLst>
      <p:ext uri="{BB962C8B-B14F-4D97-AF65-F5344CB8AC3E}">
        <p14:creationId xmlns:p14="http://schemas.microsoft.com/office/powerpoint/2010/main" val="333645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baseline="0" dirty="0">
                <a:latin typeface="Arial" pitchFamily="34" charset="0"/>
                <a:cs typeface="Arial" pitchFamily="34" charset="0"/>
              </a:rPr>
              <a:t>Continued from previous slide.</a:t>
            </a:r>
          </a:p>
          <a:p>
            <a:pPr marL="171450" indent="-171450">
              <a:buFont typeface="Arial" pitchFamily="34" charset="0"/>
              <a:buChar char="•"/>
            </a:pPr>
            <a:r>
              <a:rPr lang="en-US" sz="1200" dirty="0">
                <a:latin typeface="Arial" pitchFamily="34" charset="0"/>
                <a:cs typeface="Arial" pitchFamily="34" charset="0"/>
              </a:rPr>
              <a:t>If you have access to prior presentations, review them to identify the style of writing the conference committee is looking for. Many conferences have prior year abstracts available online.</a:t>
            </a:r>
          </a:p>
          <a:p>
            <a:pPr marL="171450" indent="-171450">
              <a:buFont typeface="Arial" pitchFamily="34" charset="0"/>
              <a:buChar char="•"/>
            </a:pPr>
            <a:r>
              <a:rPr lang="en-US" sz="1200" dirty="0">
                <a:latin typeface="Arial" pitchFamily="34" charset="0"/>
                <a:cs typeface="Arial" pitchFamily="34" charset="0"/>
              </a:rPr>
              <a:t>Date of conference—be sure your calendar is open for the conference dates and you will be able to take time off work if needed.</a:t>
            </a:r>
          </a:p>
          <a:p>
            <a:pPr marL="171450" indent="-171450">
              <a:buFont typeface="Arial" pitchFamily="34" charset="0"/>
              <a:buChar char="•"/>
            </a:pPr>
            <a:r>
              <a:rPr lang="en-US" sz="1200" dirty="0">
                <a:latin typeface="Arial" pitchFamily="34" charset="0"/>
                <a:cs typeface="Arial" pitchFamily="34" charset="0"/>
              </a:rPr>
              <a:t>How long is the presentation– sessions may range</a:t>
            </a:r>
            <a:r>
              <a:rPr lang="en-US" sz="1200" baseline="0" dirty="0">
                <a:latin typeface="Arial" pitchFamily="34" charset="0"/>
                <a:cs typeface="Arial" pitchFamily="34" charset="0"/>
              </a:rPr>
              <a:t> from short learning bursts (20-30 minutes) to a couple hours and each requires careful planning. </a:t>
            </a:r>
            <a:endParaRPr lang="en-US" sz="1200" dirty="0">
              <a:latin typeface="Arial" pitchFamily="34" charset="0"/>
              <a:cs typeface="Arial" pitchFamily="34" charset="0"/>
            </a:endParaRPr>
          </a:p>
          <a:p>
            <a:pPr marL="171450" indent="-171450">
              <a:buFont typeface="Arial" pitchFamily="34" charset="0"/>
              <a:buChar char="•"/>
            </a:pPr>
            <a:r>
              <a:rPr lang="en-US" sz="1200" dirty="0">
                <a:latin typeface="Arial" pitchFamily="34" charset="0"/>
                <a:cs typeface="Arial" pitchFamily="34" charset="0"/>
              </a:rPr>
              <a:t>If the abstract</a:t>
            </a:r>
            <a:r>
              <a:rPr lang="en-US" sz="1200" baseline="0" dirty="0">
                <a:latin typeface="Arial" pitchFamily="34" charset="0"/>
                <a:cs typeface="Arial" pitchFamily="34" charset="0"/>
              </a:rPr>
              <a:t> is </a:t>
            </a:r>
            <a:r>
              <a:rPr lang="en-US" sz="1200" dirty="0">
                <a:latin typeface="Arial" pitchFamily="34" charset="0"/>
                <a:cs typeface="Arial" pitchFamily="34" charset="0"/>
              </a:rPr>
              <a:t>accepted, how will you finance the conference? [hotel, air fare, cost of the conference, etc.] One poster submitter reported a conference fee of $875 for one day attendance—could you afford that?</a:t>
            </a:r>
          </a:p>
          <a:p>
            <a:pPr marL="171450" indent="-171450">
              <a:buFont typeface="Arial" pitchFamily="34" charset="0"/>
              <a:buChar char="•"/>
            </a:pPr>
            <a:r>
              <a:rPr lang="en-US" sz="1200" dirty="0">
                <a:latin typeface="Arial" pitchFamily="34" charset="0"/>
                <a:cs typeface="Arial" pitchFamily="34" charset="0"/>
              </a:rPr>
              <a:t>Check abstract guidelines to see if there are prerequisites or a minimum knowledge needed to participate. Some organizational conferences are geared toward the competent to expert practitioner.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5801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Consider your healthcare</a:t>
            </a:r>
            <a:r>
              <a:rPr lang="en-US" sz="1200" baseline="0" dirty="0">
                <a:latin typeface="Arial" pitchFamily="34" charset="0"/>
                <a:cs typeface="Arial" pitchFamily="34" charset="0"/>
              </a:rPr>
              <a:t> organization or unit.  What types of research, PI, or </a:t>
            </a:r>
            <a:r>
              <a:rPr lang="en-US" sz="1200" dirty="0">
                <a:latin typeface="Arial" pitchFamily="34" charset="0"/>
                <a:cs typeface="Arial" pitchFamily="34" charset="0"/>
              </a:rPr>
              <a:t>QI projects are </a:t>
            </a:r>
            <a:r>
              <a:rPr lang="en-US" sz="1200" baseline="0" dirty="0">
                <a:latin typeface="Arial" pitchFamily="34" charset="0"/>
                <a:cs typeface="Arial" pitchFamily="34" charset="0"/>
              </a:rPr>
              <a:t>occurring? All organizations have a process to identify areas for improvement and then work at changes to improve outcomes. If you’re not sure what your organization is doing, meet with the person responsible and ask them to walk you through the process.  Are there new medications, procedures, or EBP that your facility has implemented and demonstrated improvement in patient outcomes? R</a:t>
            </a:r>
            <a:r>
              <a:rPr lang="en-US" sz="1200" dirty="0">
                <a:latin typeface="Arial" pitchFamily="34" charset="0"/>
                <a:cs typeface="Arial" pitchFamily="34" charset="0"/>
              </a:rPr>
              <a:t>eview specialty organization recommendations and standards of practice; are there any areas of interest?  Are there educational opportunities that you can participate in at the unit level that impact patient safety or patient outcomes?  And remember, tie your abstract submission with the theme of the conference. </a:t>
            </a:r>
          </a:p>
          <a:p>
            <a:endParaRPr lang="en-US" dirty="0"/>
          </a:p>
        </p:txBody>
      </p:sp>
      <p:sp>
        <p:nvSpPr>
          <p:cNvPr id="4" name="Slide Number Placeholder 3"/>
          <p:cNvSpPr>
            <a:spLocks noGrp="1"/>
          </p:cNvSpPr>
          <p:nvPr>
            <p:ph type="sldNum" sz="quarter" idx="10"/>
          </p:nvPr>
        </p:nvSpPr>
        <p:spPr/>
        <p:txBody>
          <a:bodyPr/>
          <a:lstStyle/>
          <a:p>
            <a:fld id="{7C8A237F-9CFE-40E1-8ADD-9185CBA54C15}" type="slidenum">
              <a:rPr lang="en-US" smtClean="0"/>
              <a:t>13</a:t>
            </a:fld>
            <a:endParaRPr lang="en-US" dirty="0"/>
          </a:p>
        </p:txBody>
      </p:sp>
    </p:spTree>
    <p:extLst>
      <p:ext uri="{BB962C8B-B14F-4D97-AF65-F5344CB8AC3E}">
        <p14:creationId xmlns:p14="http://schemas.microsoft.com/office/powerpoint/2010/main" val="160907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Text Placeholder 12"/>
          <p:cNvSpPr>
            <a:spLocks noGrp="1"/>
          </p:cNvSpPr>
          <p:nvPr>
            <p:ph type="body" sz="quarter" idx="10"/>
          </p:nvPr>
        </p:nvSpPr>
        <p:spPr>
          <a:xfrm>
            <a:off x="527757" y="3102429"/>
            <a:ext cx="8269287" cy="1878467"/>
          </a:xfrm>
          <a:prstGeom prst="rect">
            <a:avLst/>
          </a:prstGeom>
        </p:spPr>
        <p:txBody>
          <a:bodyPr vert="horz" anchor="b" anchorCtr="0"/>
          <a:lstStyle>
            <a:lvl1pPr marL="0" indent="0" algn="r">
              <a:lnSpc>
                <a:spcPct val="80000"/>
              </a:lnSpc>
              <a:spcBef>
                <a:spcPts val="0"/>
              </a:spcBef>
              <a:buFontTx/>
              <a:buNone/>
              <a:defRPr sz="3600" b="1" kern="1200">
                <a:solidFill>
                  <a:srgbClr val="666666"/>
                </a:solidFill>
                <a:latin typeface="+mj-lt"/>
              </a:defRPr>
            </a:lvl1pPr>
          </a:lstStyle>
          <a:p>
            <a:pPr lvl="0"/>
            <a:r>
              <a:rPr lang="en-US"/>
              <a:t>Click to edit Master text styles</a:t>
            </a:r>
          </a:p>
        </p:txBody>
      </p:sp>
      <p:sp>
        <p:nvSpPr>
          <p:cNvPr id="17" name="Text Placeholder 15"/>
          <p:cNvSpPr>
            <a:spLocks noGrp="1"/>
          </p:cNvSpPr>
          <p:nvPr>
            <p:ph type="body" sz="quarter" idx="11"/>
          </p:nvPr>
        </p:nvSpPr>
        <p:spPr>
          <a:xfrm>
            <a:off x="527757" y="5052529"/>
            <a:ext cx="8269287" cy="317610"/>
          </a:xfrm>
          <a:prstGeom prst="rect">
            <a:avLst/>
          </a:prstGeom>
        </p:spPr>
        <p:txBody>
          <a:bodyPr vert="horz" tIns="0" bIns="0"/>
          <a:lstStyle>
            <a:lvl1pPr marL="0" marR="0" indent="0" algn="r" defTabSz="457200" rtl="0" eaLnBrk="0" fontAlgn="base" latinLnBrk="0" hangingPunct="0">
              <a:lnSpc>
                <a:spcPct val="100000"/>
              </a:lnSpc>
              <a:spcBef>
                <a:spcPts val="0"/>
              </a:spcBef>
              <a:spcAft>
                <a:spcPct val="0"/>
              </a:spcAft>
              <a:buClrTx/>
              <a:buSzTx/>
              <a:buFontTx/>
              <a:buNone/>
              <a:tabLst/>
              <a:defRPr sz="1800" i="0">
                <a:solidFill>
                  <a:srgbClr val="666666"/>
                </a:solidFill>
              </a:defRPr>
            </a:lvl1pPr>
          </a:lstStyle>
          <a:p>
            <a:pPr lvl="0"/>
            <a:r>
              <a:rPr lang="en-US"/>
              <a:t>Click to edit Master text styles</a:t>
            </a:r>
          </a:p>
        </p:txBody>
      </p:sp>
      <p:sp>
        <p:nvSpPr>
          <p:cNvPr id="7" name="Text Placeholder 15"/>
          <p:cNvSpPr>
            <a:spLocks noGrp="1"/>
          </p:cNvSpPr>
          <p:nvPr>
            <p:ph type="body" sz="quarter" idx="12"/>
          </p:nvPr>
        </p:nvSpPr>
        <p:spPr>
          <a:xfrm>
            <a:off x="527757" y="5406576"/>
            <a:ext cx="8269287" cy="316886"/>
          </a:xfrm>
          <a:prstGeom prst="rect">
            <a:avLst/>
          </a:prstGeom>
        </p:spPr>
        <p:txBody>
          <a:bodyPr vert="horz" tIns="0" bIns="0"/>
          <a:lstStyle>
            <a:lvl1pPr marL="0" marR="0" indent="0" algn="r" defTabSz="457200" rtl="0" eaLnBrk="0" fontAlgn="base" latinLnBrk="0" hangingPunct="0">
              <a:lnSpc>
                <a:spcPct val="100000"/>
              </a:lnSpc>
              <a:spcBef>
                <a:spcPts val="0"/>
              </a:spcBef>
              <a:spcAft>
                <a:spcPct val="0"/>
              </a:spcAft>
              <a:buClrTx/>
              <a:buSzTx/>
              <a:buFontTx/>
              <a:buNone/>
              <a:tabLst/>
              <a:defRPr sz="1800" i="0">
                <a:solidFill>
                  <a:srgbClr val="666666"/>
                </a:solidFill>
              </a:defRPr>
            </a:lvl1pPr>
          </a:lstStyle>
          <a:p>
            <a:pPr lvl="0"/>
            <a:r>
              <a:rPr lang="en-US"/>
              <a:t>Click to edit Master text styles</a:t>
            </a:r>
          </a:p>
        </p:txBody>
      </p:sp>
    </p:spTree>
    <p:extLst>
      <p:ext uri="{BB962C8B-B14F-4D97-AF65-F5344CB8AC3E}">
        <p14:creationId xmlns:p14="http://schemas.microsoft.com/office/powerpoint/2010/main" val="110689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Text - Bullets / Takeaway">
    <p:spTree>
      <p:nvGrpSpPr>
        <p:cNvPr id="1" name=""/>
        <p:cNvGrpSpPr/>
        <p:nvPr/>
      </p:nvGrpSpPr>
      <p:grpSpPr>
        <a:xfrm>
          <a:off x="0" y="0"/>
          <a:ext cx="0" cy="0"/>
          <a:chOff x="0" y="0"/>
          <a:chExt cx="0" cy="0"/>
        </a:xfrm>
      </p:grpSpPr>
      <p:sp>
        <p:nvSpPr>
          <p:cNvPr id="6" name="Text Placeholder 10"/>
          <p:cNvSpPr>
            <a:spLocks noGrp="1"/>
          </p:cNvSpPr>
          <p:nvPr>
            <p:ph type="body" sz="quarter" idx="12"/>
          </p:nvPr>
        </p:nvSpPr>
        <p:spPr>
          <a:xfrm>
            <a:off x="395032" y="1509556"/>
            <a:ext cx="8264860" cy="3300918"/>
          </a:xfrm>
          <a:prstGeom prst="rect">
            <a:avLst/>
          </a:prstGeom>
        </p:spPr>
        <p:txBody>
          <a:bodyPr vert="horz">
            <a:noAutofit/>
          </a:bodyPr>
          <a:lstStyle>
            <a:lvl1pPr marL="285750" indent="-285750">
              <a:buFont typeface="Arial" panose="020B0604020202020204" pitchFamily="34" charset="0"/>
              <a:buChar char="•"/>
              <a:defRPr sz="2200" baseline="0">
                <a:solidFill>
                  <a:srgbClr val="666666"/>
                </a:solidFill>
              </a:defRPr>
            </a:lvl1pPr>
            <a:lvl2pPr marL="742950" indent="-285750">
              <a:buFont typeface="Courier New" panose="02070309020205020404" pitchFamily="49" charset="0"/>
              <a:buChar char="o"/>
              <a:defRPr sz="2000">
                <a:solidFill>
                  <a:srgbClr val="666666"/>
                </a:solidFill>
              </a:defRPr>
            </a:lvl2pPr>
            <a:lvl3pPr marL="1143000" indent="-228600">
              <a:buFont typeface="Calibri" panose="020F0502020204030204" pitchFamily="34" charset="0"/>
              <a:buChar char="‒"/>
              <a:defRPr sz="1800" baseline="0">
                <a:solidFill>
                  <a:srgbClr val="666666"/>
                </a:solidFill>
              </a:defRPr>
            </a:lvl3pPr>
            <a:lvl4pPr marL="1600200" indent="-228600">
              <a:buFont typeface="Arial" panose="020B0604020202020204" pitchFamily="34" charset="0"/>
              <a:buChar char="•"/>
              <a:defRPr sz="1600" baseline="0">
                <a:solidFill>
                  <a:srgbClr val="666666"/>
                </a:solidFill>
              </a:defRPr>
            </a:lvl4pPr>
          </a:lstStyle>
          <a:p>
            <a:pPr lvl="0"/>
            <a:r>
              <a:rPr lang="en-US" dirty="0"/>
              <a:t>Click to edit Master text styles</a:t>
            </a:r>
          </a:p>
          <a:p>
            <a:pPr lvl="1"/>
            <a:r>
              <a:rPr lang="en-US" dirty="0"/>
              <a:t>Second level bullet</a:t>
            </a:r>
          </a:p>
          <a:p>
            <a:pPr lvl="2"/>
            <a:r>
              <a:rPr lang="en-US" dirty="0"/>
              <a:t>Third level bullet</a:t>
            </a:r>
          </a:p>
          <a:p>
            <a:pPr lvl="3"/>
            <a:r>
              <a:rPr lang="en-US" dirty="0"/>
              <a:t>Fourth level bullet</a:t>
            </a:r>
          </a:p>
        </p:txBody>
      </p:sp>
      <p:sp>
        <p:nvSpPr>
          <p:cNvPr id="11" name="Text Placeholder 8"/>
          <p:cNvSpPr>
            <a:spLocks noGrp="1"/>
          </p:cNvSpPr>
          <p:nvPr>
            <p:ph type="body" sz="quarter" idx="13"/>
          </p:nvPr>
        </p:nvSpPr>
        <p:spPr>
          <a:xfrm>
            <a:off x="458788" y="5023904"/>
            <a:ext cx="8201025" cy="998018"/>
          </a:xfrm>
          <a:prstGeom prst="rect">
            <a:avLst/>
          </a:prstGeom>
        </p:spPr>
        <p:txBody>
          <a:bodyPr vert="horz" anchor="ctr" anchorCtr="0">
            <a:noAutofit/>
          </a:bodyPr>
          <a:lstStyle>
            <a:lvl1pPr marL="0" indent="0" algn="ctr">
              <a:spcBef>
                <a:spcPts val="0"/>
              </a:spcBef>
              <a:buFontTx/>
              <a:buNone/>
              <a:defRPr sz="2200" b="1" i="0" baseline="0">
                <a:solidFill>
                  <a:srgbClr val="A82540"/>
                </a:solidFill>
                <a:latin typeface="+mj-lt"/>
              </a:defRPr>
            </a:lvl1pPr>
          </a:lstStyle>
          <a:p>
            <a:pPr lvl="0"/>
            <a:r>
              <a:rPr lang="en-US"/>
              <a:t>Click to edit Master text styles</a:t>
            </a:r>
          </a:p>
        </p:txBody>
      </p:sp>
      <p:sp>
        <p:nvSpPr>
          <p:cNvPr id="9" name="Text Placeholder 8"/>
          <p:cNvSpPr>
            <a:spLocks noGrp="1"/>
          </p:cNvSpPr>
          <p:nvPr>
            <p:ph type="body" sz="quarter" idx="10"/>
          </p:nvPr>
        </p:nvSpPr>
        <p:spPr>
          <a:xfrm>
            <a:off x="376069" y="313164"/>
            <a:ext cx="8312444" cy="405146"/>
          </a:xfrm>
          <a:prstGeom prst="rect">
            <a:avLst/>
          </a:prstGeom>
        </p:spPr>
        <p:txBody>
          <a:bodyPr vert="horz" tIns="0" bIns="0"/>
          <a:lstStyle>
            <a:lvl1pPr marL="0" indent="0" algn="l">
              <a:buFontTx/>
              <a:buNone/>
              <a:defRPr sz="2800" b="1" cap="all" baseline="0">
                <a:solidFill>
                  <a:srgbClr val="A82540"/>
                </a:solidFill>
                <a:latin typeface="+mj-lt"/>
              </a:defRPr>
            </a:lvl1pPr>
          </a:lstStyle>
          <a:p>
            <a:pPr lvl="0"/>
            <a:r>
              <a:rPr lang="en-US"/>
              <a:t>Click to edit Master text styles</a:t>
            </a:r>
          </a:p>
        </p:txBody>
      </p:sp>
      <p:sp>
        <p:nvSpPr>
          <p:cNvPr id="12" name="Text Placeholder 8"/>
          <p:cNvSpPr>
            <a:spLocks noGrp="1"/>
          </p:cNvSpPr>
          <p:nvPr>
            <p:ph type="body" sz="quarter" idx="11"/>
          </p:nvPr>
        </p:nvSpPr>
        <p:spPr>
          <a:xfrm>
            <a:off x="376069" y="766237"/>
            <a:ext cx="8312444" cy="361081"/>
          </a:xfrm>
          <a:prstGeom prst="rect">
            <a:avLst/>
          </a:prstGeom>
        </p:spPr>
        <p:txBody>
          <a:bodyPr vert="horz" tIns="0" bIns="0">
            <a:noAutofit/>
          </a:bodyPr>
          <a:lstStyle>
            <a:lvl1pPr marL="0" indent="0" algn="l">
              <a:spcBef>
                <a:spcPts val="0"/>
              </a:spcBef>
              <a:buFontTx/>
              <a:buNone/>
              <a:defRPr sz="2400" b="1" baseline="0">
                <a:solidFill>
                  <a:srgbClr val="666666"/>
                </a:solidFill>
                <a:latin typeface="+mj-lt"/>
              </a:defRPr>
            </a:lvl1pPr>
          </a:lstStyle>
          <a:p>
            <a:pPr lvl="0"/>
            <a:r>
              <a:rPr lang="en-US"/>
              <a:t>Click to edit Master text styles</a:t>
            </a:r>
          </a:p>
        </p:txBody>
      </p:sp>
    </p:spTree>
    <p:extLst>
      <p:ext uri="{BB962C8B-B14F-4D97-AF65-F5344CB8AC3E}">
        <p14:creationId xmlns:p14="http://schemas.microsoft.com/office/powerpoint/2010/main" val="352103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 Bullets/ Image / Takeaway">
    <p:spTree>
      <p:nvGrpSpPr>
        <p:cNvPr id="1" name=""/>
        <p:cNvGrpSpPr/>
        <p:nvPr/>
      </p:nvGrpSpPr>
      <p:grpSpPr>
        <a:xfrm>
          <a:off x="0" y="0"/>
          <a:ext cx="0" cy="0"/>
          <a:chOff x="0" y="0"/>
          <a:chExt cx="0" cy="0"/>
        </a:xfrm>
      </p:grpSpPr>
      <p:sp>
        <p:nvSpPr>
          <p:cNvPr id="6" name="Text Placeholder 10"/>
          <p:cNvSpPr>
            <a:spLocks noGrp="1"/>
          </p:cNvSpPr>
          <p:nvPr>
            <p:ph type="body" sz="quarter" idx="12"/>
          </p:nvPr>
        </p:nvSpPr>
        <p:spPr>
          <a:xfrm>
            <a:off x="395032" y="1509555"/>
            <a:ext cx="5256280" cy="3402169"/>
          </a:xfrm>
          <a:prstGeom prst="rect">
            <a:avLst/>
          </a:prstGeom>
        </p:spPr>
        <p:txBody>
          <a:bodyPr vert="horz">
            <a:noAutofit/>
          </a:bodyPr>
          <a:lstStyle>
            <a:lvl1pPr marL="342900" indent="-342900">
              <a:buFont typeface="Arial" panose="020B0604020202020204" pitchFamily="34" charset="0"/>
              <a:buChar char="•"/>
              <a:defRPr sz="1800" baseline="0">
                <a:solidFill>
                  <a:srgbClr val="666666"/>
                </a:solidFill>
              </a:defRPr>
            </a:lvl1pPr>
            <a:lvl2pPr marL="742950" indent="-285750">
              <a:buFont typeface="Courier New" panose="02070309020205020404" pitchFamily="49" charset="0"/>
              <a:buChar char="o"/>
              <a:defRPr sz="1600" baseline="0">
                <a:solidFill>
                  <a:srgbClr val="666666"/>
                </a:solidFill>
              </a:defRPr>
            </a:lvl2pPr>
            <a:lvl3pPr marL="1143000" indent="-228600">
              <a:buFont typeface="Calibri" panose="020F0502020204030204" pitchFamily="34" charset="0"/>
              <a:buChar char="‒"/>
              <a:defRPr sz="1400" baseline="0">
                <a:solidFill>
                  <a:srgbClr val="666666"/>
                </a:solidFill>
              </a:defRPr>
            </a:lvl3pPr>
          </a:lstStyle>
          <a:p>
            <a:pPr lvl="0"/>
            <a:r>
              <a:rPr lang="en-US" dirty="0"/>
              <a:t>Click to edit Master text styles</a:t>
            </a:r>
          </a:p>
          <a:p>
            <a:pPr lvl="1"/>
            <a:r>
              <a:rPr lang="en-US" dirty="0"/>
              <a:t>Second level</a:t>
            </a:r>
          </a:p>
          <a:p>
            <a:pPr lvl="2"/>
            <a:r>
              <a:rPr lang="en-US" dirty="0"/>
              <a:t>Third level</a:t>
            </a:r>
          </a:p>
        </p:txBody>
      </p:sp>
      <p:sp>
        <p:nvSpPr>
          <p:cNvPr id="9" name="Picture Placeholder 2"/>
          <p:cNvSpPr>
            <a:spLocks noGrp="1"/>
          </p:cNvSpPr>
          <p:nvPr>
            <p:ph type="pic" sz="quarter" idx="14"/>
          </p:nvPr>
        </p:nvSpPr>
        <p:spPr>
          <a:xfrm>
            <a:off x="5917021" y="1509555"/>
            <a:ext cx="2769012" cy="3402169"/>
          </a:xfrm>
          <a:prstGeom prst="rect">
            <a:avLst/>
          </a:prstGeom>
        </p:spPr>
        <p:txBody>
          <a:bodyPr vert="horz"/>
          <a:lstStyle>
            <a:lvl1pPr marL="0" indent="0" algn="ctr">
              <a:buFontTx/>
              <a:buNone/>
              <a:defRPr sz="2200">
                <a:solidFill>
                  <a:srgbClr val="666666"/>
                </a:solidFill>
              </a:defRPr>
            </a:lvl1pPr>
          </a:lstStyle>
          <a:p>
            <a:pPr lvl="0"/>
            <a:endParaRPr lang="en-US" noProof="0" dirty="0"/>
          </a:p>
        </p:txBody>
      </p:sp>
      <p:sp>
        <p:nvSpPr>
          <p:cNvPr id="12" name="Text Placeholder 8"/>
          <p:cNvSpPr>
            <a:spLocks noGrp="1"/>
          </p:cNvSpPr>
          <p:nvPr>
            <p:ph type="body" sz="quarter" idx="10"/>
          </p:nvPr>
        </p:nvSpPr>
        <p:spPr>
          <a:xfrm>
            <a:off x="376069" y="313164"/>
            <a:ext cx="8312444" cy="405146"/>
          </a:xfrm>
          <a:prstGeom prst="rect">
            <a:avLst/>
          </a:prstGeom>
        </p:spPr>
        <p:txBody>
          <a:bodyPr vert="horz" tIns="0" bIns="0"/>
          <a:lstStyle>
            <a:lvl1pPr marL="0" indent="0" algn="l">
              <a:buFontTx/>
              <a:buNone/>
              <a:defRPr sz="2800" b="1" cap="all" baseline="0">
                <a:solidFill>
                  <a:srgbClr val="A82540"/>
                </a:solidFill>
                <a:latin typeface="+mj-lt"/>
              </a:defRPr>
            </a:lvl1pPr>
          </a:lstStyle>
          <a:p>
            <a:pPr lvl="0"/>
            <a:r>
              <a:rPr lang="en-US"/>
              <a:t>Click to edit Master text styles</a:t>
            </a:r>
          </a:p>
        </p:txBody>
      </p:sp>
      <p:sp>
        <p:nvSpPr>
          <p:cNvPr id="13" name="Text Placeholder 8"/>
          <p:cNvSpPr>
            <a:spLocks noGrp="1"/>
          </p:cNvSpPr>
          <p:nvPr>
            <p:ph type="body" sz="quarter" idx="11"/>
          </p:nvPr>
        </p:nvSpPr>
        <p:spPr>
          <a:xfrm>
            <a:off x="376069" y="766237"/>
            <a:ext cx="8312444" cy="361081"/>
          </a:xfrm>
          <a:prstGeom prst="rect">
            <a:avLst/>
          </a:prstGeom>
        </p:spPr>
        <p:txBody>
          <a:bodyPr vert="horz" tIns="0" bIns="0">
            <a:noAutofit/>
          </a:bodyPr>
          <a:lstStyle>
            <a:lvl1pPr marL="0" indent="0" algn="l">
              <a:spcBef>
                <a:spcPts val="0"/>
              </a:spcBef>
              <a:buFontTx/>
              <a:buNone/>
              <a:defRPr sz="2400" b="1" baseline="0">
                <a:solidFill>
                  <a:srgbClr val="666666"/>
                </a:solidFill>
                <a:latin typeface="+mj-lt"/>
              </a:defRPr>
            </a:lvl1pPr>
          </a:lstStyle>
          <a:p>
            <a:pPr lvl="0"/>
            <a:r>
              <a:rPr lang="en-US"/>
              <a:t>Click to edit Master text styles</a:t>
            </a:r>
          </a:p>
        </p:txBody>
      </p:sp>
      <p:sp>
        <p:nvSpPr>
          <p:cNvPr id="14" name="Text Placeholder 8"/>
          <p:cNvSpPr>
            <a:spLocks noGrp="1"/>
          </p:cNvSpPr>
          <p:nvPr>
            <p:ph type="body" sz="quarter" idx="13"/>
          </p:nvPr>
        </p:nvSpPr>
        <p:spPr>
          <a:xfrm>
            <a:off x="458788" y="5023904"/>
            <a:ext cx="8201025" cy="998018"/>
          </a:xfrm>
          <a:prstGeom prst="rect">
            <a:avLst/>
          </a:prstGeom>
        </p:spPr>
        <p:txBody>
          <a:bodyPr vert="horz" anchor="ctr" anchorCtr="0">
            <a:noAutofit/>
          </a:bodyPr>
          <a:lstStyle>
            <a:lvl1pPr marL="0" indent="0" algn="ctr">
              <a:spcBef>
                <a:spcPts val="0"/>
              </a:spcBef>
              <a:buFontTx/>
              <a:buNone/>
              <a:defRPr sz="2200" b="1" i="0" baseline="0">
                <a:solidFill>
                  <a:srgbClr val="A82540"/>
                </a:solidFill>
                <a:latin typeface="+mj-lt"/>
              </a:defRPr>
            </a:lvl1pPr>
          </a:lstStyle>
          <a:p>
            <a:pPr lvl="0"/>
            <a:r>
              <a:rPr lang="en-US"/>
              <a:t>Click to edit Master text styles</a:t>
            </a:r>
          </a:p>
        </p:txBody>
      </p:sp>
    </p:spTree>
    <p:extLst>
      <p:ext uri="{BB962C8B-B14F-4D97-AF65-F5344CB8AC3E}">
        <p14:creationId xmlns:p14="http://schemas.microsoft.com/office/powerpoint/2010/main" val="92903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keaway Only">
    <p:spTree>
      <p:nvGrpSpPr>
        <p:cNvPr id="1" name=""/>
        <p:cNvGrpSpPr/>
        <p:nvPr/>
      </p:nvGrpSpPr>
      <p:grpSpPr>
        <a:xfrm>
          <a:off x="0" y="0"/>
          <a:ext cx="0" cy="0"/>
          <a:chOff x="0" y="0"/>
          <a:chExt cx="0" cy="0"/>
        </a:xfrm>
      </p:grpSpPr>
      <p:sp>
        <p:nvSpPr>
          <p:cNvPr id="3" name="Text Placeholder 8"/>
          <p:cNvSpPr>
            <a:spLocks noGrp="1"/>
          </p:cNvSpPr>
          <p:nvPr>
            <p:ph type="body" sz="quarter" idx="10"/>
          </p:nvPr>
        </p:nvSpPr>
        <p:spPr>
          <a:xfrm>
            <a:off x="376069" y="313164"/>
            <a:ext cx="8312444" cy="405146"/>
          </a:xfrm>
          <a:prstGeom prst="rect">
            <a:avLst/>
          </a:prstGeom>
        </p:spPr>
        <p:txBody>
          <a:bodyPr vert="horz" tIns="0" bIns="0"/>
          <a:lstStyle>
            <a:lvl1pPr marL="0" indent="0" algn="l">
              <a:buFontTx/>
              <a:buNone/>
              <a:defRPr sz="2800" b="1" cap="all" baseline="0">
                <a:solidFill>
                  <a:srgbClr val="A82540"/>
                </a:solidFill>
                <a:latin typeface="+mj-lt"/>
              </a:defRPr>
            </a:lvl1pPr>
          </a:lstStyle>
          <a:p>
            <a:pPr lvl="0"/>
            <a:r>
              <a:rPr lang="en-US"/>
              <a:t>Click to edit Master text styles</a:t>
            </a:r>
          </a:p>
        </p:txBody>
      </p:sp>
      <p:sp>
        <p:nvSpPr>
          <p:cNvPr id="4" name="Text Placeholder 8"/>
          <p:cNvSpPr>
            <a:spLocks noGrp="1"/>
          </p:cNvSpPr>
          <p:nvPr>
            <p:ph type="body" sz="quarter" idx="11"/>
          </p:nvPr>
        </p:nvSpPr>
        <p:spPr>
          <a:xfrm>
            <a:off x="376069" y="766237"/>
            <a:ext cx="8312444" cy="361081"/>
          </a:xfrm>
          <a:prstGeom prst="rect">
            <a:avLst/>
          </a:prstGeom>
        </p:spPr>
        <p:txBody>
          <a:bodyPr vert="horz" tIns="0" bIns="0">
            <a:noAutofit/>
          </a:bodyPr>
          <a:lstStyle>
            <a:lvl1pPr marL="0" indent="0" algn="l">
              <a:spcBef>
                <a:spcPts val="0"/>
              </a:spcBef>
              <a:buFontTx/>
              <a:buNone/>
              <a:defRPr sz="2400" b="1" baseline="0">
                <a:solidFill>
                  <a:srgbClr val="666666"/>
                </a:solidFill>
                <a:latin typeface="+mj-lt"/>
              </a:defRPr>
            </a:lvl1pPr>
          </a:lstStyle>
          <a:p>
            <a:pPr lvl="0"/>
            <a:r>
              <a:rPr lang="en-US"/>
              <a:t>Click to edit Master text styles</a:t>
            </a:r>
          </a:p>
        </p:txBody>
      </p:sp>
      <p:sp>
        <p:nvSpPr>
          <p:cNvPr id="5" name="Text Placeholder 8"/>
          <p:cNvSpPr>
            <a:spLocks noGrp="1"/>
          </p:cNvSpPr>
          <p:nvPr>
            <p:ph type="body" sz="quarter" idx="14"/>
          </p:nvPr>
        </p:nvSpPr>
        <p:spPr>
          <a:xfrm>
            <a:off x="458788" y="2843834"/>
            <a:ext cx="8201025" cy="998018"/>
          </a:xfrm>
          <a:prstGeom prst="rect">
            <a:avLst/>
          </a:prstGeom>
        </p:spPr>
        <p:txBody>
          <a:bodyPr vert="horz" anchor="ctr" anchorCtr="0">
            <a:noAutofit/>
          </a:bodyPr>
          <a:lstStyle>
            <a:lvl1pPr marL="0" indent="0" algn="ctr">
              <a:spcBef>
                <a:spcPts val="0"/>
              </a:spcBef>
              <a:buFontTx/>
              <a:buNone/>
              <a:defRPr sz="2200" b="1" i="0" baseline="0">
                <a:solidFill>
                  <a:srgbClr val="A82540"/>
                </a:solidFill>
                <a:latin typeface="+mj-lt"/>
              </a:defRPr>
            </a:lvl1pPr>
          </a:lstStyle>
          <a:p>
            <a:pPr lvl="0"/>
            <a:r>
              <a:rPr lang="en-US"/>
              <a:t>Click to edit Master text styles</a:t>
            </a:r>
          </a:p>
        </p:txBody>
      </p:sp>
    </p:spTree>
    <p:extLst>
      <p:ext uri="{BB962C8B-B14F-4D97-AF65-F5344CB8AC3E}">
        <p14:creationId xmlns:p14="http://schemas.microsoft.com/office/powerpoint/2010/main" val="300526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 Bullets/ Takeaway">
    <p:spTree>
      <p:nvGrpSpPr>
        <p:cNvPr id="1" name=""/>
        <p:cNvGrpSpPr/>
        <p:nvPr/>
      </p:nvGrpSpPr>
      <p:grpSpPr>
        <a:xfrm>
          <a:off x="0" y="0"/>
          <a:ext cx="0" cy="0"/>
          <a:chOff x="0" y="0"/>
          <a:chExt cx="0" cy="0"/>
        </a:xfrm>
      </p:grpSpPr>
      <p:sp>
        <p:nvSpPr>
          <p:cNvPr id="7" name="Text Placeholder 10"/>
          <p:cNvSpPr>
            <a:spLocks noGrp="1"/>
          </p:cNvSpPr>
          <p:nvPr>
            <p:ph type="body" sz="quarter" idx="12"/>
          </p:nvPr>
        </p:nvSpPr>
        <p:spPr>
          <a:xfrm>
            <a:off x="395031" y="1509556"/>
            <a:ext cx="3927139" cy="3303720"/>
          </a:xfrm>
          <a:prstGeom prst="rect">
            <a:avLst/>
          </a:prstGeom>
        </p:spPr>
        <p:txBody>
          <a:bodyPr vert="horz">
            <a:noAutofit/>
          </a:bodyPr>
          <a:lstStyle>
            <a:lvl1pPr marL="285750" indent="-285750">
              <a:buFont typeface="Arial" panose="020B0604020202020204" pitchFamily="34" charset="0"/>
              <a:buChar char="•"/>
              <a:defRPr sz="1800" baseline="0">
                <a:solidFill>
                  <a:srgbClr val="666666"/>
                </a:solidFill>
              </a:defRPr>
            </a:lvl1pPr>
            <a:lvl2pPr marL="742950" indent="-285750">
              <a:buFont typeface="Courier New" panose="02070309020205020404" pitchFamily="49" charset="0"/>
              <a:buChar char="o"/>
              <a:defRPr sz="1600" baseline="0">
                <a:solidFill>
                  <a:srgbClr val="666666"/>
                </a:solidFill>
              </a:defRPr>
            </a:lvl2pPr>
            <a:lvl3pPr marL="1143000" indent="-228600">
              <a:buFont typeface="Calibri" panose="020F0502020204030204" pitchFamily="34" charset="0"/>
              <a:buChar char="‒"/>
              <a:defRPr sz="1400" baseline="0">
                <a:solidFill>
                  <a:srgbClr val="666666"/>
                </a:solidFill>
              </a:defRPr>
            </a:lvl3pPr>
          </a:lstStyle>
          <a:p>
            <a:pPr lvl="0"/>
            <a:r>
              <a:rPr lang="en-US" dirty="0"/>
              <a:t>Click to edit Master text styles</a:t>
            </a:r>
          </a:p>
          <a:p>
            <a:pPr lvl="1"/>
            <a:r>
              <a:rPr lang="en-US" dirty="0"/>
              <a:t>Second level bullet</a:t>
            </a:r>
          </a:p>
          <a:p>
            <a:pPr lvl="2"/>
            <a:r>
              <a:rPr lang="en-US" dirty="0"/>
              <a:t>Third level bullet</a:t>
            </a:r>
          </a:p>
        </p:txBody>
      </p:sp>
      <p:sp>
        <p:nvSpPr>
          <p:cNvPr id="9" name="Text Placeholder 10"/>
          <p:cNvSpPr>
            <a:spLocks noGrp="1"/>
          </p:cNvSpPr>
          <p:nvPr>
            <p:ph type="body" sz="quarter" idx="13"/>
          </p:nvPr>
        </p:nvSpPr>
        <p:spPr>
          <a:xfrm>
            <a:off x="4735861" y="1509555"/>
            <a:ext cx="3927139" cy="3303721"/>
          </a:xfrm>
          <a:prstGeom prst="rect">
            <a:avLst/>
          </a:prstGeom>
        </p:spPr>
        <p:txBody>
          <a:bodyPr vert="horz">
            <a:noAutofit/>
          </a:bodyPr>
          <a:lstStyle>
            <a:lvl1pPr marL="285750" indent="-285750">
              <a:buFont typeface="Arial" panose="020B0604020202020204" pitchFamily="34" charset="0"/>
              <a:buChar char="•"/>
              <a:defRPr sz="1800" baseline="0">
                <a:solidFill>
                  <a:srgbClr val="666666"/>
                </a:solidFill>
              </a:defRPr>
            </a:lvl1pPr>
            <a:lvl2pPr marL="742950" indent="-285750">
              <a:buFont typeface="Courier New" panose="02070309020205020404" pitchFamily="49" charset="0"/>
              <a:buChar char="o"/>
              <a:defRPr sz="1600">
                <a:solidFill>
                  <a:srgbClr val="666666"/>
                </a:solidFill>
              </a:defRPr>
            </a:lvl2pPr>
            <a:lvl3pPr marL="1143000" indent="-228600">
              <a:buFont typeface="Calibri" panose="020F0502020204030204" pitchFamily="34" charset="0"/>
              <a:buChar char="‒"/>
              <a:defRPr sz="1400">
                <a:solidFill>
                  <a:srgbClr val="666666"/>
                </a:solidFill>
              </a:defRPr>
            </a:lvl3pPr>
          </a:lstStyle>
          <a:p>
            <a:pPr lvl="0"/>
            <a:r>
              <a:rPr lang="en-US" dirty="0"/>
              <a:t>Click to edit Master text styles</a:t>
            </a:r>
          </a:p>
          <a:p>
            <a:pPr lvl="1"/>
            <a:r>
              <a:rPr lang="en-US" dirty="0"/>
              <a:t>Second level bullet</a:t>
            </a:r>
          </a:p>
          <a:p>
            <a:pPr lvl="2"/>
            <a:r>
              <a:rPr lang="en-US" dirty="0"/>
              <a:t>Third level bullet</a:t>
            </a:r>
          </a:p>
        </p:txBody>
      </p:sp>
      <p:sp>
        <p:nvSpPr>
          <p:cNvPr id="13" name="Text Placeholder 8"/>
          <p:cNvSpPr>
            <a:spLocks noGrp="1"/>
          </p:cNvSpPr>
          <p:nvPr>
            <p:ph type="body" sz="quarter" idx="10"/>
          </p:nvPr>
        </p:nvSpPr>
        <p:spPr>
          <a:xfrm>
            <a:off x="376069" y="313164"/>
            <a:ext cx="8312444" cy="405146"/>
          </a:xfrm>
          <a:prstGeom prst="rect">
            <a:avLst/>
          </a:prstGeom>
        </p:spPr>
        <p:txBody>
          <a:bodyPr vert="horz" tIns="0" bIns="0"/>
          <a:lstStyle>
            <a:lvl1pPr marL="0" indent="0" algn="l">
              <a:buFontTx/>
              <a:buNone/>
              <a:defRPr sz="2800" b="1" cap="all" baseline="0">
                <a:solidFill>
                  <a:srgbClr val="A82540"/>
                </a:solidFill>
                <a:latin typeface="+mj-lt"/>
              </a:defRPr>
            </a:lvl1pPr>
          </a:lstStyle>
          <a:p>
            <a:pPr lvl="0"/>
            <a:r>
              <a:rPr lang="en-US"/>
              <a:t>Click to edit Master text styles</a:t>
            </a:r>
          </a:p>
        </p:txBody>
      </p:sp>
      <p:sp>
        <p:nvSpPr>
          <p:cNvPr id="14" name="Text Placeholder 8"/>
          <p:cNvSpPr>
            <a:spLocks noGrp="1"/>
          </p:cNvSpPr>
          <p:nvPr>
            <p:ph type="body" sz="quarter" idx="11"/>
          </p:nvPr>
        </p:nvSpPr>
        <p:spPr>
          <a:xfrm>
            <a:off x="376069" y="766237"/>
            <a:ext cx="8312444" cy="361081"/>
          </a:xfrm>
          <a:prstGeom prst="rect">
            <a:avLst/>
          </a:prstGeom>
        </p:spPr>
        <p:txBody>
          <a:bodyPr vert="horz" tIns="0" bIns="0">
            <a:noAutofit/>
          </a:bodyPr>
          <a:lstStyle>
            <a:lvl1pPr marL="0" indent="0" algn="l">
              <a:spcBef>
                <a:spcPts val="0"/>
              </a:spcBef>
              <a:buFontTx/>
              <a:buNone/>
              <a:defRPr sz="2400" b="1" baseline="0">
                <a:solidFill>
                  <a:srgbClr val="666666"/>
                </a:solidFill>
                <a:latin typeface="+mj-lt"/>
              </a:defRPr>
            </a:lvl1pPr>
          </a:lstStyle>
          <a:p>
            <a:pPr lvl="0"/>
            <a:r>
              <a:rPr lang="en-US"/>
              <a:t>Click to edit Master text styles</a:t>
            </a:r>
          </a:p>
        </p:txBody>
      </p:sp>
      <p:sp>
        <p:nvSpPr>
          <p:cNvPr id="15" name="Text Placeholder 8"/>
          <p:cNvSpPr>
            <a:spLocks noGrp="1"/>
          </p:cNvSpPr>
          <p:nvPr>
            <p:ph type="body" sz="quarter" idx="14"/>
          </p:nvPr>
        </p:nvSpPr>
        <p:spPr>
          <a:xfrm>
            <a:off x="458788" y="5023904"/>
            <a:ext cx="8201025" cy="998018"/>
          </a:xfrm>
          <a:prstGeom prst="rect">
            <a:avLst/>
          </a:prstGeom>
        </p:spPr>
        <p:txBody>
          <a:bodyPr vert="horz" anchor="ctr" anchorCtr="0">
            <a:noAutofit/>
          </a:bodyPr>
          <a:lstStyle>
            <a:lvl1pPr marL="0" indent="0" algn="ctr">
              <a:spcBef>
                <a:spcPts val="0"/>
              </a:spcBef>
              <a:buFontTx/>
              <a:buNone/>
              <a:defRPr sz="2200" b="1" i="0" baseline="0">
                <a:solidFill>
                  <a:srgbClr val="A82540"/>
                </a:solidFill>
                <a:latin typeface="+mj-lt"/>
              </a:defRPr>
            </a:lvl1pPr>
          </a:lstStyle>
          <a:p>
            <a:pPr lvl="0"/>
            <a:r>
              <a:rPr lang="en-US"/>
              <a:t>Click to edit Master text styles</a:t>
            </a:r>
          </a:p>
        </p:txBody>
      </p:sp>
    </p:spTree>
    <p:extLst>
      <p:ext uri="{BB962C8B-B14F-4D97-AF65-F5344CB8AC3E}">
        <p14:creationId xmlns:p14="http://schemas.microsoft.com/office/powerpoint/2010/main" val="135313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Takeaway">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460375" y="1516566"/>
            <a:ext cx="8228138" cy="3303719"/>
          </a:xfrm>
          <a:prstGeom prst="rect">
            <a:avLst/>
          </a:prstGeom>
        </p:spPr>
        <p:txBody>
          <a:bodyPr vert="horz"/>
          <a:lstStyle>
            <a:lvl1pPr marL="0" indent="0" algn="ctr">
              <a:buFontTx/>
              <a:buNone/>
              <a:defRPr sz="2200">
                <a:solidFill>
                  <a:srgbClr val="666666"/>
                </a:solidFill>
              </a:defRPr>
            </a:lvl1pPr>
          </a:lstStyle>
          <a:p>
            <a:pPr lvl="0"/>
            <a:endParaRPr lang="en-US" noProof="0" dirty="0"/>
          </a:p>
        </p:txBody>
      </p:sp>
      <p:sp>
        <p:nvSpPr>
          <p:cNvPr id="11" name="Text Placeholder 8"/>
          <p:cNvSpPr>
            <a:spLocks noGrp="1"/>
          </p:cNvSpPr>
          <p:nvPr>
            <p:ph type="body" sz="quarter" idx="10"/>
          </p:nvPr>
        </p:nvSpPr>
        <p:spPr>
          <a:xfrm>
            <a:off x="376069" y="313164"/>
            <a:ext cx="8312444" cy="405146"/>
          </a:xfrm>
          <a:prstGeom prst="rect">
            <a:avLst/>
          </a:prstGeom>
        </p:spPr>
        <p:txBody>
          <a:bodyPr vert="horz" tIns="0" bIns="0"/>
          <a:lstStyle>
            <a:lvl1pPr marL="0" indent="0" algn="l">
              <a:buFontTx/>
              <a:buNone/>
              <a:defRPr sz="2800" b="1" cap="all" baseline="0">
                <a:solidFill>
                  <a:srgbClr val="A82540"/>
                </a:solidFill>
                <a:latin typeface="+mj-lt"/>
              </a:defRPr>
            </a:lvl1pPr>
          </a:lstStyle>
          <a:p>
            <a:pPr lvl="0"/>
            <a:r>
              <a:rPr lang="en-US"/>
              <a:t>Click to edit Master text styles</a:t>
            </a:r>
          </a:p>
        </p:txBody>
      </p:sp>
      <p:sp>
        <p:nvSpPr>
          <p:cNvPr id="12" name="Text Placeholder 8"/>
          <p:cNvSpPr>
            <a:spLocks noGrp="1"/>
          </p:cNvSpPr>
          <p:nvPr>
            <p:ph type="body" sz="quarter" idx="11"/>
          </p:nvPr>
        </p:nvSpPr>
        <p:spPr>
          <a:xfrm>
            <a:off x="376069" y="766237"/>
            <a:ext cx="8312444" cy="361081"/>
          </a:xfrm>
          <a:prstGeom prst="rect">
            <a:avLst/>
          </a:prstGeom>
        </p:spPr>
        <p:txBody>
          <a:bodyPr vert="horz" tIns="0" bIns="0">
            <a:noAutofit/>
          </a:bodyPr>
          <a:lstStyle>
            <a:lvl1pPr marL="0" indent="0" algn="l">
              <a:spcBef>
                <a:spcPts val="0"/>
              </a:spcBef>
              <a:buFontTx/>
              <a:buNone/>
              <a:defRPr sz="2400" b="1" baseline="0">
                <a:solidFill>
                  <a:srgbClr val="666666"/>
                </a:solidFill>
                <a:latin typeface="+mj-lt"/>
              </a:defRPr>
            </a:lvl1pPr>
          </a:lstStyle>
          <a:p>
            <a:pPr lvl="0"/>
            <a:r>
              <a:rPr lang="en-US"/>
              <a:t>Click to edit Master text styles</a:t>
            </a:r>
          </a:p>
        </p:txBody>
      </p:sp>
      <p:sp>
        <p:nvSpPr>
          <p:cNvPr id="13" name="Text Placeholder 8"/>
          <p:cNvSpPr>
            <a:spLocks noGrp="1"/>
          </p:cNvSpPr>
          <p:nvPr>
            <p:ph type="body" sz="quarter" idx="14"/>
          </p:nvPr>
        </p:nvSpPr>
        <p:spPr>
          <a:xfrm>
            <a:off x="458788" y="5023904"/>
            <a:ext cx="8201025" cy="998018"/>
          </a:xfrm>
          <a:prstGeom prst="rect">
            <a:avLst/>
          </a:prstGeom>
        </p:spPr>
        <p:txBody>
          <a:bodyPr vert="horz" anchor="ctr" anchorCtr="0">
            <a:noAutofit/>
          </a:bodyPr>
          <a:lstStyle>
            <a:lvl1pPr marL="0" indent="0" algn="ctr">
              <a:spcBef>
                <a:spcPts val="0"/>
              </a:spcBef>
              <a:buFontTx/>
              <a:buNone/>
              <a:defRPr sz="2200" b="1" i="0" baseline="0">
                <a:solidFill>
                  <a:srgbClr val="A82540"/>
                </a:solidFill>
                <a:latin typeface="+mj-lt"/>
              </a:defRPr>
            </a:lvl1pPr>
          </a:lstStyle>
          <a:p>
            <a:pPr lvl="0"/>
            <a:r>
              <a:rPr lang="en-US"/>
              <a:t>Click to edit Master text styles</a:t>
            </a:r>
          </a:p>
        </p:txBody>
      </p:sp>
    </p:spTree>
    <p:extLst>
      <p:ext uri="{BB962C8B-B14F-4D97-AF65-F5344CB8AC3E}">
        <p14:creationId xmlns:p14="http://schemas.microsoft.com/office/powerpoint/2010/main" val="139868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 Takeaway">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460375" y="2329635"/>
            <a:ext cx="8228138" cy="2582090"/>
          </a:xfrm>
          <a:prstGeom prst="rect">
            <a:avLst/>
          </a:prstGeom>
        </p:spPr>
        <p:txBody>
          <a:bodyPr vert="horz"/>
          <a:lstStyle>
            <a:lvl1pPr marL="0" indent="0" algn="ctr">
              <a:buFontTx/>
              <a:buNone/>
              <a:defRPr sz="2200">
                <a:solidFill>
                  <a:srgbClr val="666666"/>
                </a:solidFill>
              </a:defRPr>
            </a:lvl1pPr>
          </a:lstStyle>
          <a:p>
            <a:pPr lvl="0"/>
            <a:endParaRPr lang="en-US" noProof="0" dirty="0"/>
          </a:p>
        </p:txBody>
      </p:sp>
      <p:sp>
        <p:nvSpPr>
          <p:cNvPr id="11" name="Text Placeholder 10"/>
          <p:cNvSpPr>
            <a:spLocks noGrp="1"/>
          </p:cNvSpPr>
          <p:nvPr>
            <p:ph type="body" sz="quarter" idx="12"/>
          </p:nvPr>
        </p:nvSpPr>
        <p:spPr>
          <a:xfrm>
            <a:off x="458787" y="1509556"/>
            <a:ext cx="8229725" cy="662566"/>
          </a:xfrm>
          <a:prstGeom prst="rect">
            <a:avLst/>
          </a:prstGeom>
        </p:spPr>
        <p:txBody>
          <a:bodyPr vert="horz">
            <a:noAutofit/>
          </a:bodyPr>
          <a:lstStyle>
            <a:lvl1pPr marL="0" indent="0">
              <a:buFontTx/>
              <a:buNone/>
              <a:defRPr sz="2000" baseline="0">
                <a:solidFill>
                  <a:srgbClr val="666666"/>
                </a:solidFill>
              </a:defRPr>
            </a:lvl1pPr>
          </a:lstStyle>
          <a:p>
            <a:pPr lvl="0"/>
            <a:r>
              <a:rPr lang="en-US" dirty="0"/>
              <a:t>Click to edit Master text styles</a:t>
            </a:r>
          </a:p>
        </p:txBody>
      </p:sp>
      <p:sp>
        <p:nvSpPr>
          <p:cNvPr id="13" name="Text Placeholder 8"/>
          <p:cNvSpPr>
            <a:spLocks noGrp="1"/>
          </p:cNvSpPr>
          <p:nvPr>
            <p:ph type="body" sz="quarter" idx="10"/>
          </p:nvPr>
        </p:nvSpPr>
        <p:spPr>
          <a:xfrm>
            <a:off x="376069" y="313164"/>
            <a:ext cx="8312444" cy="405146"/>
          </a:xfrm>
          <a:prstGeom prst="rect">
            <a:avLst/>
          </a:prstGeom>
        </p:spPr>
        <p:txBody>
          <a:bodyPr vert="horz" tIns="0" bIns="0"/>
          <a:lstStyle>
            <a:lvl1pPr marL="0" indent="0" algn="l">
              <a:buFontTx/>
              <a:buNone/>
              <a:defRPr sz="2800" b="1" cap="all" baseline="0">
                <a:solidFill>
                  <a:srgbClr val="A82540"/>
                </a:solidFill>
                <a:latin typeface="+mj-lt"/>
              </a:defRPr>
            </a:lvl1pPr>
          </a:lstStyle>
          <a:p>
            <a:pPr lvl="0"/>
            <a:r>
              <a:rPr lang="en-US"/>
              <a:t>Click to edit Master text styles</a:t>
            </a:r>
          </a:p>
        </p:txBody>
      </p:sp>
      <p:sp>
        <p:nvSpPr>
          <p:cNvPr id="14" name="Text Placeholder 8"/>
          <p:cNvSpPr>
            <a:spLocks noGrp="1"/>
          </p:cNvSpPr>
          <p:nvPr>
            <p:ph type="body" sz="quarter" idx="11"/>
          </p:nvPr>
        </p:nvSpPr>
        <p:spPr>
          <a:xfrm>
            <a:off x="376069" y="766237"/>
            <a:ext cx="8312444" cy="361081"/>
          </a:xfrm>
          <a:prstGeom prst="rect">
            <a:avLst/>
          </a:prstGeom>
        </p:spPr>
        <p:txBody>
          <a:bodyPr vert="horz" tIns="0" bIns="0">
            <a:noAutofit/>
          </a:bodyPr>
          <a:lstStyle>
            <a:lvl1pPr marL="0" indent="0" algn="l">
              <a:spcBef>
                <a:spcPts val="0"/>
              </a:spcBef>
              <a:buFontTx/>
              <a:buNone/>
              <a:defRPr sz="2400" b="1" baseline="0">
                <a:solidFill>
                  <a:srgbClr val="666666"/>
                </a:solidFill>
                <a:latin typeface="+mj-lt"/>
              </a:defRPr>
            </a:lvl1pPr>
          </a:lstStyle>
          <a:p>
            <a:pPr lvl="0"/>
            <a:r>
              <a:rPr lang="en-US"/>
              <a:t>Click to edit Master text styles</a:t>
            </a:r>
          </a:p>
        </p:txBody>
      </p:sp>
      <p:sp>
        <p:nvSpPr>
          <p:cNvPr id="15" name="Text Placeholder 8"/>
          <p:cNvSpPr>
            <a:spLocks noGrp="1"/>
          </p:cNvSpPr>
          <p:nvPr>
            <p:ph type="body" sz="quarter" idx="14"/>
          </p:nvPr>
        </p:nvSpPr>
        <p:spPr>
          <a:xfrm>
            <a:off x="458788" y="5023904"/>
            <a:ext cx="8201025" cy="998018"/>
          </a:xfrm>
          <a:prstGeom prst="rect">
            <a:avLst/>
          </a:prstGeom>
        </p:spPr>
        <p:txBody>
          <a:bodyPr vert="horz" anchor="ctr" anchorCtr="0">
            <a:noAutofit/>
          </a:bodyPr>
          <a:lstStyle>
            <a:lvl1pPr marL="0" indent="0" algn="ctr">
              <a:spcBef>
                <a:spcPts val="0"/>
              </a:spcBef>
              <a:buFontTx/>
              <a:buNone/>
              <a:defRPr sz="2200" b="1" i="0" baseline="0">
                <a:solidFill>
                  <a:srgbClr val="A82540"/>
                </a:solidFill>
                <a:latin typeface="+mj-lt"/>
              </a:defRPr>
            </a:lvl1pPr>
          </a:lstStyle>
          <a:p>
            <a:pPr lvl="0"/>
            <a:r>
              <a:rPr lang="en-US"/>
              <a:t>Click to edit Master text styles</a:t>
            </a:r>
          </a:p>
        </p:txBody>
      </p:sp>
    </p:spTree>
    <p:extLst>
      <p:ext uri="{BB962C8B-B14F-4D97-AF65-F5344CB8AC3E}">
        <p14:creationId xmlns:p14="http://schemas.microsoft.com/office/powerpoint/2010/main" val="1458214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7350" y="6461125"/>
            <a:ext cx="6370638" cy="2159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sz="800" dirty="0">
                <a:solidFill>
                  <a:srgbClr val="666666"/>
                </a:solidFill>
                <a:latin typeface="Calibri" panose="020F0502020204030204" pitchFamily="34" charset="0"/>
              </a:rPr>
              <a:t>© 2014 - 2018 Versant Holdings, LLC. All Rights Reserved.</a:t>
            </a:r>
          </a:p>
        </p:txBody>
      </p:sp>
      <p:sp>
        <p:nvSpPr>
          <p:cNvPr id="7" name="Rectangle 6"/>
          <p:cNvSpPr/>
          <p:nvPr/>
        </p:nvSpPr>
        <p:spPr>
          <a:xfrm>
            <a:off x="0" y="0"/>
            <a:ext cx="9144000" cy="2678113"/>
          </a:xfrm>
          <a:prstGeom prst="rect">
            <a:avLst/>
          </a:prstGeom>
          <a:gradFill flip="none" rotWithShape="1">
            <a:gsLst>
              <a:gs pos="0">
                <a:schemeClr val="bg1"/>
              </a:gs>
              <a:gs pos="100000">
                <a:srgbClr val="E3E3E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  </a:t>
            </a:r>
          </a:p>
        </p:txBody>
      </p:sp>
      <p:pic>
        <p:nvPicPr>
          <p:cNvPr id="10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88" y="2058988"/>
            <a:ext cx="34750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2" name="TextBox 2"/>
          <p:cNvSpPr txBox="1">
            <a:spLocks noChangeArrowheads="1"/>
          </p:cNvSpPr>
          <p:nvPr/>
        </p:nvSpPr>
        <p:spPr bwMode="auto">
          <a:xfrm>
            <a:off x="387350" y="6461125"/>
            <a:ext cx="6370638" cy="2159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sz="800" dirty="0">
                <a:solidFill>
                  <a:srgbClr val="666666"/>
                </a:solidFill>
                <a:latin typeface="Calibri" panose="020F0502020204030204" pitchFamily="34" charset="0"/>
              </a:rPr>
              <a:t>© 2014 - 2018 Versant Holdings, LLC. All Rights Reserved.</a:t>
            </a:r>
          </a:p>
        </p:txBody>
      </p:sp>
      <p:cxnSp>
        <p:nvCxnSpPr>
          <p:cNvPr id="6" name="Straight Connector 5"/>
          <p:cNvCxnSpPr/>
          <p:nvPr/>
        </p:nvCxnSpPr>
        <p:spPr>
          <a:xfrm>
            <a:off x="463550" y="6343650"/>
            <a:ext cx="8234363" cy="0"/>
          </a:xfrm>
          <a:prstGeom prst="line">
            <a:avLst/>
          </a:prstGeom>
          <a:ln w="12700">
            <a:solidFill>
              <a:srgbClr val="ACACAC"/>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290638"/>
          </a:xfrm>
          <a:prstGeom prst="rect">
            <a:avLst/>
          </a:prstGeom>
          <a:gradFill flip="none" rotWithShape="1">
            <a:gsLst>
              <a:gs pos="0">
                <a:schemeClr val="bg1"/>
              </a:gs>
              <a:gs pos="100000">
                <a:srgbClr val="E3E3E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  </a:t>
            </a:r>
          </a:p>
        </p:txBody>
      </p:sp>
      <p:pic>
        <p:nvPicPr>
          <p:cNvPr id="2053" name="Picture 8" descr="Versant logo_PPT_NEW.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34300" y="6367463"/>
            <a:ext cx="1031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ursingsociety.org/connect-engage/meetings-events/nursing-conferen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7050" y="3101975"/>
            <a:ext cx="8269288" cy="1879600"/>
          </a:xfrm>
        </p:spPr>
        <p:txBody>
          <a:bodyPr/>
          <a:lstStyle/>
          <a:p>
            <a:pPr eaLnBrk="1" hangingPunct="1">
              <a:defRPr/>
            </a:pPr>
            <a:r>
              <a:rPr lang="en-US" dirty="0">
                <a:ea typeface="ＭＳ Ｐゴシック" charset="0"/>
              </a:rPr>
              <a:t>Writing an Abstract</a:t>
            </a:r>
          </a:p>
        </p:txBody>
      </p:sp>
      <p:sp>
        <p:nvSpPr>
          <p:cNvPr id="3075" name="Text Placeholder 2"/>
          <p:cNvSpPr>
            <a:spLocks noGrp="1"/>
          </p:cNvSpPr>
          <p:nvPr>
            <p:ph type="body" sz="quarter" idx="11"/>
          </p:nvPr>
        </p:nvSpPr>
        <p:spPr bwMode="auto">
          <a:xfrm>
            <a:off x="527050" y="5053013"/>
            <a:ext cx="8269288" cy="31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t" anchorCtr="0" compatLnSpc="1">
            <a:prstTxWarp prst="textNoShape">
              <a:avLst/>
            </a:prstTxWarp>
          </a:bodyPr>
          <a:lstStyle/>
          <a:p>
            <a:pPr>
              <a:spcBef>
                <a:spcPct val="0"/>
              </a:spcBef>
            </a:pPr>
            <a:r>
              <a:rPr lang="en-US" dirty="0"/>
              <a:t>Versant Annual Client Conference </a:t>
            </a:r>
          </a:p>
          <a:p>
            <a:pPr>
              <a:spcBef>
                <a:spcPct val="0"/>
              </a:spcBef>
            </a:pPr>
            <a:endParaRPr lang="en-US" altLang="en-US" dirty="0"/>
          </a:p>
        </p:txBody>
      </p:sp>
      <p:sp>
        <p:nvSpPr>
          <p:cNvPr id="3076" name="Text Placeholder 3"/>
          <p:cNvSpPr>
            <a:spLocks noGrp="1"/>
          </p:cNvSpPr>
          <p:nvPr>
            <p:ph type="body" sz="quarter" idx="12"/>
          </p:nvPr>
        </p:nvSpPr>
        <p:spPr bwMode="auto">
          <a:xfrm>
            <a:off x="527050" y="5407025"/>
            <a:ext cx="8269288"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t" anchorCtr="0" compatLnSpc="1">
            <a:prstTxWarp prst="textNoShape">
              <a:avLst/>
            </a:prstTxWarp>
          </a:bodyPr>
          <a:lstStyle/>
          <a:p>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Review the call for abstracts</a:t>
            </a:r>
          </a:p>
          <a:p>
            <a:r>
              <a:rPr lang="en-US" sz="2400" dirty="0"/>
              <a:t>Pay attention to the conference theme</a:t>
            </a:r>
          </a:p>
          <a:p>
            <a:r>
              <a:rPr lang="en-US" sz="2400" dirty="0"/>
              <a:t>What is the mission and vision of the host?</a:t>
            </a:r>
          </a:p>
          <a:p>
            <a:r>
              <a:rPr lang="en-US" sz="2400" dirty="0"/>
              <a:t>Review due dates for abstract submission</a:t>
            </a:r>
          </a:p>
          <a:p>
            <a:endParaRPr lang="en-US" dirty="0"/>
          </a:p>
        </p:txBody>
      </p:sp>
      <p:sp>
        <p:nvSpPr>
          <p:cNvPr id="4" name="Text Placeholder 3"/>
          <p:cNvSpPr>
            <a:spLocks noGrp="1"/>
          </p:cNvSpPr>
          <p:nvPr>
            <p:ph type="body" sz="quarter" idx="10"/>
          </p:nvPr>
        </p:nvSpPr>
        <p:spPr/>
        <p:txBody>
          <a:bodyPr/>
          <a:lstStyle/>
          <a:p>
            <a:r>
              <a:rPr lang="en-US" dirty="0"/>
              <a:t>Abstract writing</a:t>
            </a:r>
          </a:p>
        </p:txBody>
      </p:sp>
      <p:sp>
        <p:nvSpPr>
          <p:cNvPr id="5" name="Text Placeholder 4"/>
          <p:cNvSpPr>
            <a:spLocks noGrp="1"/>
          </p:cNvSpPr>
          <p:nvPr>
            <p:ph type="body" sz="quarter" idx="11"/>
          </p:nvPr>
        </p:nvSpPr>
        <p:spPr/>
        <p:txBody>
          <a:bodyPr/>
          <a:lstStyle/>
          <a:p>
            <a:r>
              <a:rPr lang="en-US" dirty="0"/>
              <a:t>Considerations</a:t>
            </a:r>
          </a:p>
        </p:txBody>
      </p:sp>
    </p:spTree>
    <p:extLst>
      <p:ext uri="{BB962C8B-B14F-4D97-AF65-F5344CB8AC3E}">
        <p14:creationId xmlns:p14="http://schemas.microsoft.com/office/powerpoint/2010/main" val="305715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Date of the conference</a:t>
            </a:r>
          </a:p>
          <a:p>
            <a:r>
              <a:rPr lang="en-US" sz="2400" dirty="0"/>
              <a:t>How long is the presentation?</a:t>
            </a:r>
          </a:p>
          <a:p>
            <a:r>
              <a:rPr lang="en-US" sz="2400" dirty="0"/>
              <a:t>Will you submit as a group or on your own?</a:t>
            </a:r>
          </a:p>
          <a:p>
            <a:r>
              <a:rPr lang="en-US" sz="2400" dirty="0"/>
              <a:t>Financial considerations</a:t>
            </a:r>
          </a:p>
          <a:p>
            <a:endParaRPr lang="en-US" dirty="0"/>
          </a:p>
        </p:txBody>
      </p:sp>
      <p:sp>
        <p:nvSpPr>
          <p:cNvPr id="4" name="Text Placeholder 3"/>
          <p:cNvSpPr>
            <a:spLocks noGrp="1"/>
          </p:cNvSpPr>
          <p:nvPr>
            <p:ph type="body" sz="quarter" idx="10"/>
          </p:nvPr>
        </p:nvSpPr>
        <p:spPr/>
        <p:txBody>
          <a:bodyPr/>
          <a:lstStyle/>
          <a:p>
            <a:r>
              <a:rPr lang="en-US" dirty="0"/>
              <a:t>Abstract writing</a:t>
            </a:r>
          </a:p>
        </p:txBody>
      </p:sp>
      <p:sp>
        <p:nvSpPr>
          <p:cNvPr id="5" name="Text Placeholder 4"/>
          <p:cNvSpPr>
            <a:spLocks noGrp="1"/>
          </p:cNvSpPr>
          <p:nvPr>
            <p:ph type="body" sz="quarter" idx="11"/>
          </p:nvPr>
        </p:nvSpPr>
        <p:spPr/>
        <p:txBody>
          <a:bodyPr/>
          <a:lstStyle/>
          <a:p>
            <a:r>
              <a:rPr lang="en-US" dirty="0"/>
              <a:t>Considerations</a:t>
            </a:r>
          </a:p>
        </p:txBody>
      </p:sp>
    </p:spTree>
    <p:extLst>
      <p:ext uri="{BB962C8B-B14F-4D97-AF65-F5344CB8AC3E}">
        <p14:creationId xmlns:p14="http://schemas.microsoft.com/office/powerpoint/2010/main" val="30467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sz="2400" dirty="0"/>
              <a:t>There are many healthcare conferences to choose from. Sigma Theta Tau provides an active list of Nursing Events and Conferences at: </a:t>
            </a:r>
          </a:p>
          <a:p>
            <a:pPr marL="457200" lvl="1" indent="0">
              <a:buNone/>
            </a:pPr>
            <a:r>
              <a:rPr lang="en-US" dirty="0">
                <a:hlinkClick r:id="rId2"/>
              </a:rPr>
              <a:t>http://www.nursingsociety.org/connect-engage/meetings-events/nursing-conferences</a:t>
            </a:r>
            <a:r>
              <a:rPr lang="en-US" dirty="0"/>
              <a:t> </a:t>
            </a:r>
          </a:p>
        </p:txBody>
      </p:sp>
      <p:sp>
        <p:nvSpPr>
          <p:cNvPr id="4" name="Text Placeholder 3"/>
          <p:cNvSpPr>
            <a:spLocks noGrp="1"/>
          </p:cNvSpPr>
          <p:nvPr>
            <p:ph type="body" sz="quarter" idx="10"/>
          </p:nvPr>
        </p:nvSpPr>
        <p:spPr/>
        <p:txBody>
          <a:bodyPr/>
          <a:lstStyle/>
          <a:p>
            <a:r>
              <a:rPr lang="en-US" dirty="0"/>
              <a:t>conferences</a:t>
            </a:r>
          </a:p>
        </p:txBody>
      </p:sp>
    </p:spTree>
    <p:extLst>
      <p:ext uri="{BB962C8B-B14F-4D97-AF65-F5344CB8AC3E}">
        <p14:creationId xmlns:p14="http://schemas.microsoft.com/office/powerpoint/2010/main" val="49535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Research projects</a:t>
            </a:r>
          </a:p>
          <a:p>
            <a:r>
              <a:rPr lang="en-US" sz="2400" dirty="0"/>
              <a:t>Performance &amp; Quality  Improvement</a:t>
            </a:r>
          </a:p>
          <a:p>
            <a:r>
              <a:rPr lang="en-US" sz="2400" dirty="0"/>
              <a:t>New medications, procedures, etc.</a:t>
            </a:r>
          </a:p>
          <a:p>
            <a:endParaRPr lang="en-US" dirty="0"/>
          </a:p>
        </p:txBody>
      </p:sp>
      <p:sp>
        <p:nvSpPr>
          <p:cNvPr id="7" name="Text Placeholder 6">
            <a:extLst>
              <a:ext uri="{FF2B5EF4-FFF2-40B4-BE49-F238E27FC236}">
                <a16:creationId xmlns:a16="http://schemas.microsoft.com/office/drawing/2014/main" id="{FCA7CCC2-27F9-4AEF-B472-57D8F730D4E8}"/>
              </a:ext>
            </a:extLst>
          </p:cNvPr>
          <p:cNvSpPr>
            <a:spLocks noGrp="1"/>
          </p:cNvSpPr>
          <p:nvPr>
            <p:ph type="body" sz="quarter" idx="13"/>
          </p:nvPr>
        </p:nvSpPr>
        <p:spPr/>
        <p:txBody>
          <a:bodyPr/>
          <a:lstStyle/>
          <a:p>
            <a:pPr marL="457200" indent="-347472"/>
            <a:r>
              <a:rPr lang="en-US" sz="2400" dirty="0"/>
              <a:t>Area of interest</a:t>
            </a:r>
          </a:p>
          <a:p>
            <a:pPr marL="457200" indent="-347472"/>
            <a:r>
              <a:rPr lang="en-US" sz="2400" dirty="0"/>
              <a:t>Specialty organization</a:t>
            </a:r>
          </a:p>
          <a:p>
            <a:pPr marL="457200" indent="-347472"/>
            <a:r>
              <a:rPr lang="en-US" sz="2400" dirty="0"/>
              <a:t>Professional development</a:t>
            </a:r>
          </a:p>
          <a:p>
            <a:pPr marL="457200" indent="-347472"/>
            <a:r>
              <a:rPr lang="en-US" sz="2400" dirty="0"/>
              <a:t>Educational topics</a:t>
            </a:r>
          </a:p>
          <a:p>
            <a:endParaRPr lang="en-US" dirty="0"/>
          </a:p>
        </p:txBody>
      </p:sp>
      <p:sp>
        <p:nvSpPr>
          <p:cNvPr id="4" name="Text Placeholder 3"/>
          <p:cNvSpPr>
            <a:spLocks noGrp="1"/>
          </p:cNvSpPr>
          <p:nvPr>
            <p:ph type="body" sz="quarter" idx="10"/>
          </p:nvPr>
        </p:nvSpPr>
        <p:spPr/>
        <p:txBody>
          <a:bodyPr/>
          <a:lstStyle/>
          <a:p>
            <a:r>
              <a:rPr lang="en-US" dirty="0"/>
              <a:t>Versant client conference</a:t>
            </a:r>
          </a:p>
        </p:txBody>
      </p:sp>
      <p:sp>
        <p:nvSpPr>
          <p:cNvPr id="5" name="Text Placeholder 4"/>
          <p:cNvSpPr>
            <a:spLocks noGrp="1"/>
          </p:cNvSpPr>
          <p:nvPr>
            <p:ph type="body" sz="quarter" idx="11"/>
          </p:nvPr>
        </p:nvSpPr>
        <p:spPr/>
        <p:txBody>
          <a:bodyPr/>
          <a:lstStyle/>
          <a:p>
            <a:r>
              <a:rPr lang="en-US" dirty="0"/>
              <a:t>Healthcare Organization → Unit</a:t>
            </a:r>
          </a:p>
        </p:txBody>
      </p:sp>
      <p:sp>
        <p:nvSpPr>
          <p:cNvPr id="8" name="Text Placeholder 7">
            <a:extLst>
              <a:ext uri="{FF2B5EF4-FFF2-40B4-BE49-F238E27FC236}">
                <a16:creationId xmlns:a16="http://schemas.microsoft.com/office/drawing/2014/main" id="{4600ECA2-DBE9-4A1C-9B0A-3DED19084708}"/>
              </a:ext>
            </a:extLst>
          </p:cNvPr>
          <p:cNvSpPr>
            <a:spLocks noGrp="1"/>
          </p:cNvSpPr>
          <p:nvPr>
            <p:ph type="body" sz="quarter" idx="14"/>
          </p:nvPr>
        </p:nvSpPr>
        <p:spPr/>
        <p:txBody>
          <a:bodyPr/>
          <a:lstStyle/>
          <a:p>
            <a:r>
              <a:rPr lang="en-US" sz="2000" dirty="0"/>
              <a:t>Submissions should follow the theme of the conference</a:t>
            </a:r>
          </a:p>
        </p:txBody>
      </p:sp>
    </p:spTree>
    <p:extLst>
      <p:ext uri="{BB962C8B-B14F-4D97-AF65-F5344CB8AC3E}">
        <p14:creationId xmlns:p14="http://schemas.microsoft.com/office/powerpoint/2010/main" val="305787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Engaging title</a:t>
            </a:r>
          </a:p>
          <a:p>
            <a:r>
              <a:rPr lang="en-US" sz="2400" dirty="0"/>
              <a:t>Purpose statement</a:t>
            </a:r>
          </a:p>
          <a:p>
            <a:r>
              <a:rPr lang="en-US" sz="2400" dirty="0"/>
              <a:t>Identifying gaps</a:t>
            </a:r>
          </a:p>
          <a:p>
            <a:r>
              <a:rPr lang="en-US" sz="2400" dirty="0"/>
              <a:t>Description of the current state</a:t>
            </a:r>
          </a:p>
          <a:p>
            <a:r>
              <a:rPr lang="en-US" sz="2400" dirty="0"/>
              <a:t>Description of the desired state</a:t>
            </a:r>
          </a:p>
          <a:p>
            <a:r>
              <a:rPr lang="en-US" sz="2400" dirty="0"/>
              <a:t>Content &amp; learning strategies</a:t>
            </a:r>
          </a:p>
          <a:p>
            <a:r>
              <a:rPr lang="en-US" sz="2400" dirty="0"/>
              <a:t>References </a:t>
            </a:r>
          </a:p>
          <a:p>
            <a:endParaRPr lang="en-US" sz="2400" dirty="0"/>
          </a:p>
        </p:txBody>
      </p:sp>
      <p:sp>
        <p:nvSpPr>
          <p:cNvPr id="4" name="Text Placeholder 3"/>
          <p:cNvSpPr>
            <a:spLocks noGrp="1"/>
          </p:cNvSpPr>
          <p:nvPr>
            <p:ph type="body" sz="quarter" idx="10"/>
          </p:nvPr>
        </p:nvSpPr>
        <p:spPr/>
        <p:txBody>
          <a:bodyPr/>
          <a:lstStyle/>
          <a:p>
            <a:r>
              <a:rPr lang="en-US" dirty="0"/>
              <a:t>Successful Abstract Writing</a:t>
            </a:r>
          </a:p>
        </p:txBody>
      </p:sp>
      <p:sp>
        <p:nvSpPr>
          <p:cNvPr id="5" name="Text Placeholder 4"/>
          <p:cNvSpPr>
            <a:spLocks noGrp="1"/>
          </p:cNvSpPr>
          <p:nvPr>
            <p:ph type="body" sz="quarter" idx="11"/>
          </p:nvPr>
        </p:nvSpPr>
        <p:spPr/>
        <p:txBody>
          <a:bodyPr/>
          <a:lstStyle/>
          <a:p>
            <a:r>
              <a:rPr lang="en-US" dirty="0"/>
              <a:t>Key Elements</a:t>
            </a:r>
          </a:p>
        </p:txBody>
      </p:sp>
      <p:pic>
        <p:nvPicPr>
          <p:cNvPr id="7" name="Picture 2" descr="C:\Users\cmallory_2\AppData\Local\Microsoft\Windows\Temporary Internet Files\Content.IE5\G678X2ME\MC91021636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657" y="1725300"/>
            <a:ext cx="3657600" cy="318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3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Uses key words</a:t>
            </a:r>
          </a:p>
          <a:p>
            <a:r>
              <a:rPr lang="en-US" sz="2400" dirty="0"/>
              <a:t>Describes the topic and content of the abstract</a:t>
            </a:r>
          </a:p>
          <a:p>
            <a:r>
              <a:rPr lang="en-US" sz="2400" dirty="0"/>
              <a:t>Clearly identifies what the presentation is about</a:t>
            </a:r>
          </a:p>
          <a:p>
            <a:endParaRPr lang="en-US" dirty="0"/>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An Engaging Title</a:t>
            </a:r>
          </a:p>
        </p:txBody>
      </p:sp>
    </p:spTree>
    <p:extLst>
      <p:ext uri="{BB962C8B-B14F-4D97-AF65-F5344CB8AC3E}">
        <p14:creationId xmlns:p14="http://schemas.microsoft.com/office/powerpoint/2010/main" val="129211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5032" y="1509555"/>
            <a:ext cx="8264860" cy="4423411"/>
          </a:xfrm>
        </p:spPr>
        <p:txBody>
          <a:bodyPr/>
          <a:lstStyle/>
          <a:p>
            <a:pPr marL="0" indent="0">
              <a:buNone/>
            </a:pPr>
            <a:r>
              <a:rPr lang="en-US" sz="2400" dirty="0"/>
              <a:t>The purpose of the activity is written as an outcome statement related to the learner at the conclusion of the activity (ANCC, 2015)</a:t>
            </a:r>
          </a:p>
          <a:p>
            <a:pPr marL="857250" lvl="1" indent="-457200">
              <a:buFont typeface="Arial" pitchFamily="34" charset="0"/>
              <a:buChar char="•"/>
            </a:pPr>
            <a:r>
              <a:rPr lang="en-US" sz="2400" dirty="0"/>
              <a:t>“The purpose of this activity is to …”</a:t>
            </a:r>
          </a:p>
          <a:p>
            <a:pPr marL="857250" lvl="1" indent="-457200">
              <a:buFont typeface="Arial" pitchFamily="34" charset="0"/>
              <a:buChar char="•"/>
            </a:pPr>
            <a:r>
              <a:rPr lang="en-US" sz="2400" dirty="0"/>
              <a:t>“The purpose of this activity is to provide the participant with the knowledge and skills to…”</a:t>
            </a:r>
          </a:p>
          <a:p>
            <a:pPr marL="857250" lvl="1" indent="-457200">
              <a:buFont typeface="Arial" pitchFamily="34" charset="0"/>
              <a:buChar char="•"/>
            </a:pPr>
            <a:endParaRPr lang="en-US" sz="2400" dirty="0"/>
          </a:p>
          <a:p>
            <a:pPr marL="1371600" lvl="1" indent="-1371600">
              <a:buNone/>
            </a:pPr>
            <a:r>
              <a:rPr lang="en-US" sz="2400" dirty="0"/>
              <a:t>Example: “The purpose of this activity is to provide the participant with the tools to engage new graduate RNs in quality improvement early in their professional careers.”</a:t>
            </a:r>
          </a:p>
          <a:p>
            <a:endParaRPr lang="en-US" dirty="0"/>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Purpose Statement</a:t>
            </a:r>
          </a:p>
        </p:txBody>
      </p:sp>
    </p:spTree>
    <p:extLst>
      <p:ext uri="{BB962C8B-B14F-4D97-AF65-F5344CB8AC3E}">
        <p14:creationId xmlns:p14="http://schemas.microsoft.com/office/powerpoint/2010/main" val="379256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Knowledge gap</a:t>
            </a:r>
          </a:p>
          <a:p>
            <a:r>
              <a:rPr lang="en-US" sz="2400" dirty="0"/>
              <a:t>Skills gap</a:t>
            </a:r>
          </a:p>
          <a:p>
            <a:r>
              <a:rPr lang="en-US" sz="2400" dirty="0"/>
              <a:t>Practice gap</a:t>
            </a:r>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Identifying Gaps</a:t>
            </a:r>
          </a:p>
        </p:txBody>
      </p:sp>
    </p:spTree>
    <p:extLst>
      <p:ext uri="{BB962C8B-B14F-4D97-AF65-F5344CB8AC3E}">
        <p14:creationId xmlns:p14="http://schemas.microsoft.com/office/powerpoint/2010/main" val="281980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Where is the knowledge, skills and/or practice gap?</a:t>
            </a:r>
          </a:p>
          <a:p>
            <a:r>
              <a:rPr lang="en-US" sz="2400" dirty="0"/>
              <a:t>What is the problem identified? </a:t>
            </a:r>
          </a:p>
          <a:p>
            <a:r>
              <a:rPr lang="en-US" sz="2400" dirty="0"/>
              <a:t>Complete either sentence</a:t>
            </a:r>
          </a:p>
          <a:p>
            <a:pPr lvl="1"/>
            <a:r>
              <a:rPr lang="en-US" sz="2400" dirty="0"/>
              <a:t>“Participants who attend this session…”</a:t>
            </a:r>
          </a:p>
          <a:p>
            <a:pPr lvl="1"/>
            <a:r>
              <a:rPr lang="en-US" sz="2400" dirty="0"/>
              <a:t>“Nurses currently…”</a:t>
            </a:r>
          </a:p>
          <a:p>
            <a:pPr marL="0" indent="0">
              <a:buNone/>
            </a:pPr>
            <a:endParaRPr lang="en-US" sz="2400" dirty="0"/>
          </a:p>
          <a:p>
            <a:pPr marL="1316038" indent="-1316038">
              <a:buNone/>
            </a:pPr>
            <a:r>
              <a:rPr lang="en-US" sz="2400" dirty="0"/>
              <a:t>Example: “Nurses currently are expected to utilize data to monitor outcomes and improve quality improvement but there is a lack of knowledge and skills to implement quality improvement practices.” </a:t>
            </a:r>
          </a:p>
          <a:p>
            <a:endParaRPr lang="en-US" dirty="0"/>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Describe the Current State</a:t>
            </a:r>
          </a:p>
        </p:txBody>
      </p:sp>
    </p:spTree>
    <p:extLst>
      <p:ext uri="{BB962C8B-B14F-4D97-AF65-F5344CB8AC3E}">
        <p14:creationId xmlns:p14="http://schemas.microsoft.com/office/powerpoint/2010/main" val="10750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5032" y="1509555"/>
            <a:ext cx="8264860" cy="3852153"/>
          </a:xfrm>
        </p:spPr>
        <p:txBody>
          <a:bodyPr/>
          <a:lstStyle/>
          <a:p>
            <a:r>
              <a:rPr lang="en-US" sz="2400" dirty="0"/>
              <a:t>What is it you want the participant/learner to get out of the CE session?</a:t>
            </a:r>
          </a:p>
          <a:p>
            <a:r>
              <a:rPr lang="en-US" sz="2400" dirty="0"/>
              <a:t>“As a result of attending this session the participant will be able to …”</a:t>
            </a:r>
          </a:p>
          <a:p>
            <a:endParaRPr lang="en-US" dirty="0"/>
          </a:p>
          <a:p>
            <a:pPr marL="1316038" indent="-1316038">
              <a:buNone/>
            </a:pPr>
            <a:r>
              <a:rPr lang="en-US" sz="2400" dirty="0"/>
              <a:t>Example: “As a result of attending this session the participant will be able to develop a Quality Improvement exercise for new graduate RNs to identify a unit based practice issue and then design, implement and evaluate change related to the issue with their next new graduate cohort.” </a:t>
            </a:r>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Describe the Desired State</a:t>
            </a:r>
          </a:p>
        </p:txBody>
      </p:sp>
    </p:spTree>
    <p:extLst>
      <p:ext uri="{BB962C8B-B14F-4D97-AF65-F5344CB8AC3E}">
        <p14:creationId xmlns:p14="http://schemas.microsoft.com/office/powerpoint/2010/main" val="322098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sz="quarter" idx="12"/>
          </p:nvPr>
        </p:nvSpPr>
        <p:spPr bwMode="auto">
          <a:xfrm>
            <a:off x="395288" y="1509713"/>
            <a:ext cx="8264525" cy="330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t>The </a:t>
            </a:r>
            <a:r>
              <a:rPr lang="en-US" u="sng" dirty="0"/>
              <a:t>purpose</a:t>
            </a:r>
            <a:r>
              <a:rPr lang="en-US" dirty="0"/>
              <a:t> of this presentation is for the learner to develop the knowledge and skills needed to create and submit an abstract for a chosen conference.</a:t>
            </a:r>
          </a:p>
          <a:p>
            <a:r>
              <a:rPr lang="en-US" u="sng" dirty="0"/>
              <a:t>Outcomes</a:t>
            </a:r>
            <a:r>
              <a:rPr lang="en-US" dirty="0"/>
              <a:t>: After reviewing the presentation the participant will: </a:t>
            </a:r>
          </a:p>
          <a:p>
            <a:pPr marL="914400" lvl="1" indent="-457200">
              <a:buFont typeface="+mj-lt"/>
              <a:buAutoNum type="arabicPeriod"/>
            </a:pPr>
            <a:r>
              <a:rPr lang="en-US" dirty="0"/>
              <a:t>Incorporate the abstract writing process and key elements for successful abstract writing</a:t>
            </a:r>
          </a:p>
          <a:p>
            <a:pPr marL="914400" lvl="1" indent="-457200">
              <a:buFont typeface="+mj-lt"/>
              <a:buAutoNum type="arabicPeriod"/>
            </a:pPr>
            <a:r>
              <a:rPr lang="en-US" dirty="0"/>
              <a:t>Create and submit an abstract for Versant’s Annual Client Conference</a:t>
            </a:r>
          </a:p>
          <a:p>
            <a:pPr lvl="1"/>
            <a:endParaRPr lang="en-US" altLang="en-US" dirty="0"/>
          </a:p>
        </p:txBody>
      </p:sp>
      <p:sp>
        <p:nvSpPr>
          <p:cNvPr id="4" name="Text Placeholder 3"/>
          <p:cNvSpPr>
            <a:spLocks noGrp="1"/>
          </p:cNvSpPr>
          <p:nvPr>
            <p:ph type="body" sz="quarter" idx="10"/>
          </p:nvPr>
        </p:nvSpPr>
        <p:spPr>
          <a:xfrm>
            <a:off x="376238" y="312738"/>
            <a:ext cx="8312150" cy="404812"/>
          </a:xfrm>
        </p:spPr>
        <p:txBody>
          <a:bodyPr/>
          <a:lstStyle/>
          <a:p>
            <a:pPr>
              <a:defRPr/>
            </a:pPr>
            <a:r>
              <a:rPr lang="en-US" dirty="0"/>
              <a:t>Writing an abstract</a:t>
            </a:r>
          </a:p>
        </p:txBody>
      </p:sp>
      <p:sp>
        <p:nvSpPr>
          <p:cNvPr id="5" name="Text Placeholder 4"/>
          <p:cNvSpPr>
            <a:spLocks noGrp="1"/>
          </p:cNvSpPr>
          <p:nvPr>
            <p:ph type="body" sz="quarter" idx="11"/>
          </p:nvPr>
        </p:nvSpPr>
        <p:spPr>
          <a:xfrm>
            <a:off x="376238" y="766763"/>
            <a:ext cx="8312150" cy="360362"/>
          </a:xfrm>
        </p:spPr>
        <p:txBody>
          <a:bodyPr/>
          <a:lstStyle/>
          <a:p>
            <a:pPr>
              <a:defRPr/>
            </a:pPr>
            <a:r>
              <a:rPr lang="en-US" dirty="0"/>
              <a:t>Purpose and Outcomes of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Desired State</a:t>
            </a:r>
          </a:p>
        </p:txBody>
      </p:sp>
      <p:sp>
        <p:nvSpPr>
          <p:cNvPr id="4" name="Text Placeholder 3"/>
          <p:cNvSpPr>
            <a:spLocks noGrp="1"/>
          </p:cNvSpPr>
          <p:nvPr>
            <p:ph type="body" sz="quarter" idx="11"/>
          </p:nvPr>
        </p:nvSpPr>
        <p:spPr/>
        <p:txBody>
          <a:bodyPr/>
          <a:lstStyle/>
          <a:p>
            <a:r>
              <a:rPr lang="en-US" dirty="0"/>
              <a:t>Bloom’s Taxonomy</a:t>
            </a:r>
          </a:p>
        </p:txBody>
      </p:sp>
      <p:pic>
        <p:nvPicPr>
          <p:cNvPr id="6" name="Snagit_PPTE5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667" y="1374062"/>
            <a:ext cx="6217920" cy="4827380"/>
          </a:xfrm>
          <a:prstGeom prst="rect">
            <a:avLst/>
          </a:prstGeom>
        </p:spPr>
      </p:pic>
    </p:spTree>
    <p:extLst>
      <p:ext uri="{BB962C8B-B14F-4D97-AF65-F5344CB8AC3E}">
        <p14:creationId xmlns:p14="http://schemas.microsoft.com/office/powerpoint/2010/main" val="307098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sz="2400" dirty="0"/>
              <a:t>Content </a:t>
            </a:r>
          </a:p>
          <a:p>
            <a:r>
              <a:rPr lang="en-US" sz="2400" dirty="0"/>
              <a:t>Provide an overview of content to be presented</a:t>
            </a:r>
          </a:p>
          <a:p>
            <a:pPr marL="347663" indent="-347663"/>
            <a:r>
              <a:rPr lang="en-US" sz="2400" dirty="0"/>
              <a:t>A narrative format is recommended</a:t>
            </a:r>
          </a:p>
          <a:p>
            <a:pPr marL="0" indent="0">
              <a:buNone/>
            </a:pPr>
            <a:endParaRPr lang="en-US" sz="2400" dirty="0"/>
          </a:p>
          <a:p>
            <a:pPr marL="0" indent="0">
              <a:buNone/>
            </a:pPr>
            <a:r>
              <a:rPr lang="en-US" sz="2400" dirty="0"/>
              <a:t>Learning Strategies</a:t>
            </a:r>
          </a:p>
          <a:p>
            <a:pPr marL="347663" indent="-347663"/>
            <a:r>
              <a:rPr lang="en-US" sz="2400" dirty="0"/>
              <a:t>Indicate all applicable learning strategies to be used in your presentation. (Examples: Audiovisual, Lecture, Panel, etc.)</a:t>
            </a:r>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Content &amp; Learning Strategies</a:t>
            </a:r>
          </a:p>
        </p:txBody>
      </p:sp>
    </p:spTree>
    <p:extLst>
      <p:ext uri="{BB962C8B-B14F-4D97-AF65-F5344CB8AC3E}">
        <p14:creationId xmlns:p14="http://schemas.microsoft.com/office/powerpoint/2010/main" val="101848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Include a list of evidence-based references and/or resources used for developing this educational activity. </a:t>
            </a:r>
          </a:p>
          <a:p>
            <a:r>
              <a:rPr lang="en-US" dirty="0"/>
              <a:t>The references must be relevant, accurate, and reflect evidence-based practices (within the last 5 years). One exception to the use of current evidence is the use of seminal work. </a:t>
            </a:r>
            <a:endParaRPr lang="en-US" sz="2400" dirty="0"/>
          </a:p>
        </p:txBody>
      </p:sp>
      <p:sp>
        <p:nvSpPr>
          <p:cNvPr id="4" name="Text Placeholder 3"/>
          <p:cNvSpPr>
            <a:spLocks noGrp="1"/>
          </p:cNvSpPr>
          <p:nvPr>
            <p:ph type="body" sz="quarter" idx="10"/>
          </p:nvPr>
        </p:nvSpPr>
        <p:spPr/>
        <p:txBody>
          <a:bodyPr/>
          <a:lstStyle/>
          <a:p>
            <a:r>
              <a:rPr lang="en-US" dirty="0"/>
              <a:t>Key element</a:t>
            </a:r>
          </a:p>
        </p:txBody>
      </p:sp>
      <p:sp>
        <p:nvSpPr>
          <p:cNvPr id="5" name="Text Placeholder 4"/>
          <p:cNvSpPr>
            <a:spLocks noGrp="1"/>
          </p:cNvSpPr>
          <p:nvPr>
            <p:ph type="body" sz="quarter" idx="11"/>
          </p:nvPr>
        </p:nvSpPr>
        <p:spPr/>
        <p:txBody>
          <a:bodyPr/>
          <a:lstStyle/>
          <a:p>
            <a:r>
              <a:rPr lang="en-US" dirty="0"/>
              <a:t>References</a:t>
            </a:r>
          </a:p>
        </p:txBody>
      </p:sp>
    </p:spTree>
    <p:extLst>
      <p:ext uri="{BB962C8B-B14F-4D97-AF65-F5344CB8AC3E}">
        <p14:creationId xmlns:p14="http://schemas.microsoft.com/office/powerpoint/2010/main" val="232416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Have a co-worker read and edit the abstract</a:t>
            </a:r>
          </a:p>
          <a:p>
            <a:r>
              <a:rPr lang="en-US" sz="2400" dirty="0"/>
              <a:t>Spell check and re-read the abstract </a:t>
            </a:r>
          </a:p>
          <a:p>
            <a:r>
              <a:rPr lang="en-US" sz="2400" dirty="0"/>
              <a:t>Keep copies of all communication</a:t>
            </a:r>
          </a:p>
          <a:p>
            <a:endParaRPr lang="en-US" dirty="0"/>
          </a:p>
        </p:txBody>
      </p:sp>
      <p:sp>
        <p:nvSpPr>
          <p:cNvPr id="4" name="Text Placeholder 3"/>
          <p:cNvSpPr>
            <a:spLocks noGrp="1"/>
          </p:cNvSpPr>
          <p:nvPr>
            <p:ph type="body" sz="quarter" idx="10"/>
          </p:nvPr>
        </p:nvSpPr>
        <p:spPr/>
        <p:txBody>
          <a:bodyPr/>
          <a:lstStyle/>
          <a:p>
            <a:r>
              <a:rPr lang="en-US" dirty="0"/>
              <a:t>Successful Abstract Writing</a:t>
            </a:r>
          </a:p>
        </p:txBody>
      </p:sp>
      <p:sp>
        <p:nvSpPr>
          <p:cNvPr id="5" name="Text Placeholder 4"/>
          <p:cNvSpPr>
            <a:spLocks noGrp="1"/>
          </p:cNvSpPr>
          <p:nvPr>
            <p:ph type="body" sz="quarter" idx="11"/>
          </p:nvPr>
        </p:nvSpPr>
        <p:spPr/>
        <p:txBody>
          <a:bodyPr/>
          <a:lstStyle/>
          <a:p>
            <a:r>
              <a:rPr lang="en-US" dirty="0"/>
              <a:t>Before Submitting</a:t>
            </a:r>
          </a:p>
        </p:txBody>
      </p:sp>
    </p:spTree>
    <p:extLst>
      <p:ext uri="{BB962C8B-B14F-4D97-AF65-F5344CB8AC3E}">
        <p14:creationId xmlns:p14="http://schemas.microsoft.com/office/powerpoint/2010/main" val="42570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457200" indent="-457200"/>
            <a:r>
              <a:rPr lang="en-US" sz="2400" dirty="0"/>
              <a:t>Abide by Copyright laws</a:t>
            </a:r>
          </a:p>
          <a:p>
            <a:pPr marL="457200" indent="-457200"/>
            <a:r>
              <a:rPr lang="en-US" sz="2400" dirty="0"/>
              <a:t>Generate original work</a:t>
            </a:r>
          </a:p>
          <a:p>
            <a:endParaRPr lang="en-US" dirty="0"/>
          </a:p>
        </p:txBody>
      </p:sp>
      <p:sp>
        <p:nvSpPr>
          <p:cNvPr id="4" name="Text Placeholder 3"/>
          <p:cNvSpPr>
            <a:spLocks noGrp="1"/>
          </p:cNvSpPr>
          <p:nvPr>
            <p:ph type="body" sz="quarter" idx="10"/>
          </p:nvPr>
        </p:nvSpPr>
        <p:spPr/>
        <p:txBody>
          <a:bodyPr/>
          <a:lstStyle/>
          <a:p>
            <a:r>
              <a:rPr lang="en-US" dirty="0"/>
              <a:t>Successful Abstract Writing</a:t>
            </a:r>
          </a:p>
        </p:txBody>
      </p:sp>
      <p:sp>
        <p:nvSpPr>
          <p:cNvPr id="5" name="Text Placeholder 4"/>
          <p:cNvSpPr>
            <a:spLocks noGrp="1"/>
          </p:cNvSpPr>
          <p:nvPr>
            <p:ph type="body" sz="quarter" idx="11"/>
          </p:nvPr>
        </p:nvSpPr>
        <p:spPr/>
        <p:txBody>
          <a:bodyPr/>
          <a:lstStyle/>
          <a:p>
            <a:r>
              <a:rPr lang="en-US" dirty="0"/>
              <a:t>Copyright &amp; Original Work</a:t>
            </a:r>
          </a:p>
          <a:p>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509555"/>
            <a:ext cx="4534792" cy="3389757"/>
          </a:xfrm>
          <a:prstGeom prst="rect">
            <a:avLst/>
          </a:prstGeom>
        </p:spPr>
      </p:pic>
    </p:spTree>
    <p:extLst>
      <p:ext uri="{BB962C8B-B14F-4D97-AF65-F5344CB8AC3E}">
        <p14:creationId xmlns:p14="http://schemas.microsoft.com/office/powerpoint/2010/main" val="381056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Spelling and grammatical errors</a:t>
            </a:r>
          </a:p>
          <a:p>
            <a:r>
              <a:rPr lang="en-US" sz="2400" dirty="0"/>
              <a:t>No clear link to the conference theme</a:t>
            </a:r>
          </a:p>
          <a:p>
            <a:r>
              <a:rPr lang="en-US" sz="2400" dirty="0"/>
              <a:t>Aims, objectives, and content are not in alignment</a:t>
            </a:r>
          </a:p>
          <a:p>
            <a:r>
              <a:rPr lang="en-US" sz="2400" dirty="0"/>
              <a:t>Too much material is presented</a:t>
            </a:r>
          </a:p>
          <a:p>
            <a:r>
              <a:rPr lang="en-US" sz="2400" dirty="0"/>
              <a:t>No new information is presented</a:t>
            </a:r>
          </a:p>
          <a:p>
            <a:r>
              <a:rPr lang="en-US" sz="2400" dirty="0"/>
              <a:t>Implications for participants and/or the profession are not addressed </a:t>
            </a:r>
          </a:p>
          <a:p>
            <a:endParaRPr lang="en-US" sz="2400" dirty="0"/>
          </a:p>
        </p:txBody>
      </p:sp>
      <p:sp>
        <p:nvSpPr>
          <p:cNvPr id="4" name="Text Placeholder 3"/>
          <p:cNvSpPr>
            <a:spLocks noGrp="1"/>
          </p:cNvSpPr>
          <p:nvPr>
            <p:ph type="body" sz="quarter" idx="10"/>
          </p:nvPr>
        </p:nvSpPr>
        <p:spPr/>
        <p:txBody>
          <a:bodyPr/>
          <a:lstStyle/>
          <a:p>
            <a:r>
              <a:rPr lang="en-US" dirty="0"/>
              <a:t>Successful Abstract Writing</a:t>
            </a:r>
          </a:p>
        </p:txBody>
      </p:sp>
      <p:sp>
        <p:nvSpPr>
          <p:cNvPr id="5" name="Text Placeholder 4"/>
          <p:cNvSpPr>
            <a:spLocks noGrp="1"/>
          </p:cNvSpPr>
          <p:nvPr>
            <p:ph type="body" sz="quarter" idx="11"/>
          </p:nvPr>
        </p:nvSpPr>
        <p:spPr/>
        <p:txBody>
          <a:bodyPr/>
          <a:lstStyle/>
          <a:p>
            <a:r>
              <a:rPr lang="en-US" dirty="0"/>
              <a:t>Common Mistakes</a:t>
            </a:r>
          </a:p>
        </p:txBody>
      </p:sp>
    </p:spTree>
    <p:extLst>
      <p:ext uri="{BB962C8B-B14F-4D97-AF65-F5344CB8AC3E}">
        <p14:creationId xmlns:p14="http://schemas.microsoft.com/office/powerpoint/2010/main" val="404618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407988" lvl="1" indent="-342900">
              <a:buFont typeface="Arial" pitchFamily="34" charset="0"/>
              <a:buChar char="•"/>
            </a:pPr>
            <a:r>
              <a:rPr lang="en-US" sz="2400" dirty="0"/>
              <a:t>Most conferences use a double-blind process to review and accept abstracts.</a:t>
            </a:r>
          </a:p>
          <a:p>
            <a:pPr marL="407988" lvl="1" indent="-342900">
              <a:buFont typeface="Arial" pitchFamily="34" charset="0"/>
              <a:buChar char="•"/>
            </a:pPr>
            <a:r>
              <a:rPr lang="en-US" sz="2400" dirty="0"/>
              <a:t>A scoring process is usually used. </a:t>
            </a:r>
          </a:p>
          <a:p>
            <a:endParaRPr lang="en-US" dirty="0"/>
          </a:p>
        </p:txBody>
      </p:sp>
      <p:sp>
        <p:nvSpPr>
          <p:cNvPr id="4" name="Text Placeholder 3"/>
          <p:cNvSpPr>
            <a:spLocks noGrp="1"/>
          </p:cNvSpPr>
          <p:nvPr>
            <p:ph type="body" sz="quarter" idx="10"/>
          </p:nvPr>
        </p:nvSpPr>
        <p:spPr/>
        <p:txBody>
          <a:bodyPr/>
          <a:lstStyle/>
          <a:p>
            <a:r>
              <a:rPr lang="en-US" dirty="0"/>
              <a:t>The selection process</a:t>
            </a:r>
          </a:p>
        </p:txBody>
      </p:sp>
    </p:spTree>
    <p:extLst>
      <p:ext uri="{BB962C8B-B14F-4D97-AF65-F5344CB8AC3E}">
        <p14:creationId xmlns:p14="http://schemas.microsoft.com/office/powerpoint/2010/main" val="44850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Names, titles, and </a:t>
            </a:r>
            <a:r>
              <a:rPr lang="en-US" sz="2400" u="sng" dirty="0"/>
              <a:t>expertise</a:t>
            </a:r>
            <a:r>
              <a:rPr lang="en-US" sz="2400" dirty="0"/>
              <a:t> of presenters</a:t>
            </a:r>
          </a:p>
          <a:p>
            <a:r>
              <a:rPr lang="en-US" sz="2400" dirty="0"/>
              <a:t>Conflict of interest disclosure statements from presenters</a:t>
            </a:r>
          </a:p>
          <a:p>
            <a:endParaRPr lang="en-US" dirty="0"/>
          </a:p>
        </p:txBody>
      </p:sp>
      <p:sp>
        <p:nvSpPr>
          <p:cNvPr id="4" name="Text Placeholder 3"/>
          <p:cNvSpPr>
            <a:spLocks noGrp="1"/>
          </p:cNvSpPr>
          <p:nvPr>
            <p:ph type="body" sz="quarter" idx="10"/>
          </p:nvPr>
        </p:nvSpPr>
        <p:spPr/>
        <p:txBody>
          <a:bodyPr/>
          <a:lstStyle/>
          <a:p>
            <a:r>
              <a:rPr lang="en-US" dirty="0"/>
              <a:t>Bio &amp; Coi</a:t>
            </a:r>
          </a:p>
        </p:txBody>
      </p:sp>
      <p:sp>
        <p:nvSpPr>
          <p:cNvPr id="5" name="Text Placeholder 4"/>
          <p:cNvSpPr>
            <a:spLocks noGrp="1"/>
          </p:cNvSpPr>
          <p:nvPr>
            <p:ph type="body" sz="quarter" idx="11"/>
          </p:nvPr>
        </p:nvSpPr>
        <p:spPr/>
        <p:txBody>
          <a:bodyPr/>
          <a:lstStyle/>
          <a:p>
            <a:r>
              <a:rPr lang="en-US" dirty="0"/>
              <a:t>Biographical Data (BIO) &amp; Conflict of Interest (COI)</a:t>
            </a:r>
          </a:p>
        </p:txBody>
      </p:sp>
    </p:spTree>
    <p:extLst>
      <p:ext uri="{BB962C8B-B14F-4D97-AF65-F5344CB8AC3E}">
        <p14:creationId xmlns:p14="http://schemas.microsoft.com/office/powerpoint/2010/main" val="1195151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Once accepted…</a:t>
            </a:r>
          </a:p>
        </p:txBody>
      </p:sp>
      <p:pic>
        <p:nvPicPr>
          <p:cNvPr id="6" name="Picture 2" descr="C:\Users\jshinners\AppData\Local\Microsoft\Windows\Temporary Internet Files\Content.IE5\Z8038M1M\MC90043237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851" y="1406884"/>
            <a:ext cx="4754880" cy="451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5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US" dirty="0"/>
          </a:p>
          <a:p>
            <a:pPr marL="0" indent="0">
              <a:buNone/>
            </a:pPr>
            <a:endParaRPr lang="en-US" dirty="0"/>
          </a:p>
          <a:p>
            <a:pPr marL="0" indent="0">
              <a:buNone/>
            </a:pPr>
            <a:r>
              <a:rPr lang="en-US" sz="2400" dirty="0"/>
              <a:t>Hall, S. (2013, November). </a:t>
            </a:r>
            <a:r>
              <a:rPr lang="en-US" sz="2400" i="1" dirty="0"/>
              <a:t>The Match Game: An innovative approach to behavioral-based preceptor matching and training. </a:t>
            </a:r>
            <a:r>
              <a:rPr lang="en-US" sz="2400" dirty="0"/>
              <a:t>Poster presented at the annual Versant Client Conference. </a:t>
            </a:r>
          </a:p>
          <a:p>
            <a:endParaRPr lang="en-US" dirty="0"/>
          </a:p>
        </p:txBody>
      </p:sp>
      <p:sp>
        <p:nvSpPr>
          <p:cNvPr id="4" name="Text Placeholder 3"/>
          <p:cNvSpPr>
            <a:spLocks noGrp="1"/>
          </p:cNvSpPr>
          <p:nvPr>
            <p:ph type="body" sz="quarter" idx="10"/>
          </p:nvPr>
        </p:nvSpPr>
        <p:spPr/>
        <p:txBody>
          <a:bodyPr/>
          <a:lstStyle/>
          <a:p>
            <a:r>
              <a:rPr lang="en-US" dirty="0"/>
              <a:t>Curriculum Vitae or Resume</a:t>
            </a:r>
          </a:p>
        </p:txBody>
      </p:sp>
      <p:sp>
        <p:nvSpPr>
          <p:cNvPr id="5" name="Text Placeholder 4"/>
          <p:cNvSpPr>
            <a:spLocks noGrp="1"/>
          </p:cNvSpPr>
          <p:nvPr>
            <p:ph type="body" sz="quarter" idx="11"/>
          </p:nvPr>
        </p:nvSpPr>
        <p:spPr/>
        <p:txBody>
          <a:bodyPr/>
          <a:lstStyle/>
          <a:p>
            <a:r>
              <a:rPr lang="en-US" dirty="0"/>
              <a:t>Poster</a:t>
            </a:r>
          </a:p>
        </p:txBody>
      </p:sp>
    </p:spTree>
    <p:extLst>
      <p:ext uri="{BB962C8B-B14F-4D97-AF65-F5344CB8AC3E}">
        <p14:creationId xmlns:p14="http://schemas.microsoft.com/office/powerpoint/2010/main" val="419991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2"/>
          </p:nvPr>
        </p:nvSpPr>
        <p:spPr bwMode="auto">
          <a:xfrm>
            <a:off x="395288" y="1509713"/>
            <a:ext cx="4094825" cy="3402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sz="2400" dirty="0"/>
              <a:t>The Nursing Professional Development Scope &amp; Standards for Practice promotes the sharing of knowledge and best practices supporting lifelong learning and nursing professional development. </a:t>
            </a:r>
          </a:p>
          <a:p>
            <a:pPr marL="0" indent="0">
              <a:buNone/>
            </a:pPr>
            <a:endParaRPr lang="en-US" altLang="en-US" dirty="0"/>
          </a:p>
        </p:txBody>
      </p:sp>
      <p:sp>
        <p:nvSpPr>
          <p:cNvPr id="4" name="Text Placeholder 3"/>
          <p:cNvSpPr>
            <a:spLocks noGrp="1"/>
          </p:cNvSpPr>
          <p:nvPr>
            <p:ph type="body" sz="quarter" idx="10"/>
          </p:nvPr>
        </p:nvSpPr>
        <p:spPr>
          <a:xfrm>
            <a:off x="376238" y="312738"/>
            <a:ext cx="8312150" cy="404812"/>
          </a:xfrm>
        </p:spPr>
        <p:txBody>
          <a:bodyPr/>
          <a:lstStyle/>
          <a:p>
            <a:pPr>
              <a:defRPr/>
            </a:pPr>
            <a:r>
              <a:rPr lang="en-US" dirty="0"/>
              <a:t>Why Submit an Abstract?</a:t>
            </a:r>
          </a:p>
        </p:txBody>
      </p:sp>
      <p:sp>
        <p:nvSpPr>
          <p:cNvPr id="5" name="Text Placeholder 4"/>
          <p:cNvSpPr>
            <a:spLocks noGrp="1"/>
          </p:cNvSpPr>
          <p:nvPr>
            <p:ph type="body" sz="quarter" idx="11"/>
          </p:nvPr>
        </p:nvSpPr>
        <p:spPr>
          <a:xfrm>
            <a:off x="376238" y="766763"/>
            <a:ext cx="8312150" cy="360362"/>
          </a:xfrm>
        </p:spPr>
        <p:txBody>
          <a:bodyPr/>
          <a:lstStyle/>
          <a:p>
            <a:pPr>
              <a:defRPr/>
            </a:pPr>
            <a:r>
              <a:rPr lang="en-US" dirty="0"/>
              <a:t>Sharing Knowledge and Best Practices</a:t>
            </a:r>
          </a:p>
          <a:p>
            <a:pPr>
              <a:defRPr/>
            </a:pPr>
            <a:endParaRPr lang="en-US" dirty="0"/>
          </a:p>
        </p:txBody>
      </p:sp>
      <p:pic>
        <p:nvPicPr>
          <p:cNvPr id="7" name="Picture 2" descr="C:\Users\jshinners\AppData\Local\Microsoft\Windows\Temporary Internet Files\Content.IE5\RKEUWULP\MP900427658[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64558" y="1381919"/>
            <a:ext cx="3595255"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US" dirty="0"/>
          </a:p>
          <a:p>
            <a:pPr marL="0" indent="0">
              <a:buNone/>
            </a:pPr>
            <a:endParaRPr lang="en-US" dirty="0"/>
          </a:p>
          <a:p>
            <a:pPr marL="0" indent="0">
              <a:buNone/>
            </a:pPr>
            <a:r>
              <a:rPr lang="en-US" sz="2400" dirty="0"/>
              <a:t>Willsey, D., Root, S. &amp; Smith, D. (2013, November). </a:t>
            </a:r>
            <a:r>
              <a:rPr lang="en-US" sz="2400" i="1" dirty="0"/>
              <a:t>Transforming the perioperative setting through the RN residency and Periop 101. </a:t>
            </a:r>
            <a:r>
              <a:rPr lang="en-US" sz="2400" dirty="0"/>
              <a:t>Paper presented at the annual Versant Client Conference. </a:t>
            </a:r>
          </a:p>
          <a:p>
            <a:endParaRPr lang="en-US" dirty="0"/>
          </a:p>
        </p:txBody>
      </p:sp>
      <p:sp>
        <p:nvSpPr>
          <p:cNvPr id="4" name="Text Placeholder 3"/>
          <p:cNvSpPr>
            <a:spLocks noGrp="1"/>
          </p:cNvSpPr>
          <p:nvPr>
            <p:ph type="body" sz="quarter" idx="10"/>
          </p:nvPr>
        </p:nvSpPr>
        <p:spPr/>
        <p:txBody>
          <a:bodyPr/>
          <a:lstStyle/>
          <a:p>
            <a:r>
              <a:rPr lang="en-US" dirty="0"/>
              <a:t>Curriculum Vitae or Resume</a:t>
            </a:r>
          </a:p>
        </p:txBody>
      </p:sp>
      <p:sp>
        <p:nvSpPr>
          <p:cNvPr id="5" name="Text Placeholder 4"/>
          <p:cNvSpPr>
            <a:spLocks noGrp="1"/>
          </p:cNvSpPr>
          <p:nvPr>
            <p:ph type="body" sz="quarter" idx="11"/>
          </p:nvPr>
        </p:nvSpPr>
        <p:spPr/>
        <p:txBody>
          <a:bodyPr/>
          <a:lstStyle/>
          <a:p>
            <a:r>
              <a:rPr lang="en-US" dirty="0"/>
              <a:t>Paper</a:t>
            </a:r>
          </a:p>
        </p:txBody>
      </p:sp>
    </p:spTree>
    <p:extLst>
      <p:ext uri="{BB962C8B-B14F-4D97-AF65-F5344CB8AC3E}">
        <p14:creationId xmlns:p14="http://schemas.microsoft.com/office/powerpoint/2010/main" val="202856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US" dirty="0"/>
          </a:p>
          <a:p>
            <a:pPr marL="0" indent="0">
              <a:buNone/>
            </a:pPr>
            <a:endParaRPr lang="en-US" dirty="0"/>
          </a:p>
          <a:p>
            <a:pPr marL="0" indent="0">
              <a:spcBef>
                <a:spcPts val="600"/>
              </a:spcBef>
              <a:buNone/>
            </a:pPr>
            <a:r>
              <a:rPr lang="en-US" sz="2400" dirty="0"/>
              <a:t>Franqueiro, T. &amp; Shinners, J. (2013, April). New graduate perception of preceptors: Characteristics of success from a national data set. Podium presentation at the annual American Academy for Preceptor Advancement, Miami, FL. </a:t>
            </a:r>
          </a:p>
          <a:p>
            <a:endParaRPr lang="en-US" dirty="0"/>
          </a:p>
        </p:txBody>
      </p:sp>
      <p:sp>
        <p:nvSpPr>
          <p:cNvPr id="4" name="Text Placeholder 3"/>
          <p:cNvSpPr>
            <a:spLocks noGrp="1"/>
          </p:cNvSpPr>
          <p:nvPr>
            <p:ph type="body" sz="quarter" idx="10"/>
          </p:nvPr>
        </p:nvSpPr>
        <p:spPr/>
        <p:txBody>
          <a:bodyPr/>
          <a:lstStyle/>
          <a:p>
            <a:r>
              <a:rPr lang="en-US" dirty="0"/>
              <a:t>Curriculum Vitae or Resume</a:t>
            </a:r>
          </a:p>
        </p:txBody>
      </p:sp>
      <p:sp>
        <p:nvSpPr>
          <p:cNvPr id="5" name="Text Placeholder 4"/>
          <p:cNvSpPr>
            <a:spLocks noGrp="1"/>
          </p:cNvSpPr>
          <p:nvPr>
            <p:ph type="body" sz="quarter" idx="11"/>
          </p:nvPr>
        </p:nvSpPr>
        <p:spPr/>
        <p:txBody>
          <a:bodyPr/>
          <a:lstStyle/>
          <a:p>
            <a:r>
              <a:rPr lang="en-US" dirty="0"/>
              <a:t>Podium</a:t>
            </a:r>
          </a:p>
        </p:txBody>
      </p:sp>
    </p:spTree>
    <p:extLst>
      <p:ext uri="{BB962C8B-B14F-4D97-AF65-F5344CB8AC3E}">
        <p14:creationId xmlns:p14="http://schemas.microsoft.com/office/powerpoint/2010/main" val="1213012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2400" dirty="0"/>
              <a:t>Consider using your abstract as an outline for a journal article</a:t>
            </a:r>
            <a:r>
              <a:rPr lang="en-US" dirty="0"/>
              <a:t>. </a:t>
            </a:r>
          </a:p>
          <a:p>
            <a:endParaRPr lang="en-US" dirty="0"/>
          </a:p>
        </p:txBody>
      </p:sp>
      <p:sp>
        <p:nvSpPr>
          <p:cNvPr id="4" name="Text Placeholder 3"/>
          <p:cNvSpPr>
            <a:spLocks noGrp="1"/>
          </p:cNvSpPr>
          <p:nvPr>
            <p:ph type="body" sz="quarter" idx="10"/>
          </p:nvPr>
        </p:nvSpPr>
        <p:spPr/>
        <p:txBody>
          <a:bodyPr/>
          <a:lstStyle/>
          <a:p>
            <a:r>
              <a:rPr lang="en-US" dirty="0"/>
              <a:t>Presentations to Articles</a:t>
            </a:r>
          </a:p>
        </p:txBody>
      </p:sp>
    </p:spTree>
    <p:extLst>
      <p:ext uri="{BB962C8B-B14F-4D97-AF65-F5344CB8AC3E}">
        <p14:creationId xmlns:p14="http://schemas.microsoft.com/office/powerpoint/2010/main" val="183906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228600" indent="-228600">
              <a:spcBef>
                <a:spcPts val="600"/>
              </a:spcBef>
              <a:buNone/>
            </a:pPr>
            <a:r>
              <a:rPr lang="en-US" dirty="0"/>
              <a:t>Harper, M., &amp; Maloney, P. (Eds.) (2016). </a:t>
            </a:r>
            <a:r>
              <a:rPr lang="en-US" i="1" dirty="0"/>
              <a:t>Nursing professional development: Scope and standards of practice</a:t>
            </a:r>
            <a:r>
              <a:rPr lang="en-US" dirty="0"/>
              <a:t>. (3</a:t>
            </a:r>
            <a:r>
              <a:rPr lang="en-US" baseline="30000" dirty="0"/>
              <a:t>rd</a:t>
            </a:r>
            <a:r>
              <a:rPr lang="en-US" dirty="0"/>
              <a:t> ed.). Chicago, IL: Association for Nursing Professional Development. </a:t>
            </a:r>
          </a:p>
          <a:p>
            <a:pPr marL="228600" indent="-228600">
              <a:spcBef>
                <a:spcPts val="600"/>
              </a:spcBef>
              <a:buNone/>
            </a:pPr>
            <a:r>
              <a:rPr lang="en-US" dirty="0"/>
              <a:t>Dickerson, P. S. (2012). What is a gap and how do I fill it? The </a:t>
            </a:r>
            <a:r>
              <a:rPr lang="en-US" i="1" dirty="0"/>
              <a:t>Journal of Continuing Education in Nursing, 43</a:t>
            </a:r>
            <a:r>
              <a:rPr lang="en-US" dirty="0"/>
              <a:t>(3), 100-101.</a:t>
            </a:r>
          </a:p>
          <a:p>
            <a:pPr marL="231775" indent="-231775">
              <a:spcBef>
                <a:spcPts val="600"/>
              </a:spcBef>
              <a:buNone/>
            </a:pPr>
            <a:r>
              <a:rPr lang="en-US" dirty="0"/>
              <a:t>Heinrich, K T. (2012). Four steps to preparing irresistible presentations. </a:t>
            </a:r>
            <a:r>
              <a:rPr lang="en-US" i="1" dirty="0"/>
              <a:t>American Nurse Today 7</a:t>
            </a:r>
            <a:r>
              <a:rPr lang="en-US" dirty="0"/>
              <a:t>(3) 22-24</a:t>
            </a:r>
          </a:p>
          <a:p>
            <a:pPr marL="231775" indent="-231775">
              <a:spcBef>
                <a:spcPts val="600"/>
              </a:spcBef>
              <a:buNone/>
            </a:pPr>
            <a:r>
              <a:rPr lang="en-US" dirty="0"/>
              <a:t>Saver, C. (2011). </a:t>
            </a:r>
            <a:r>
              <a:rPr lang="en-US" i="1" dirty="0"/>
              <a:t>Anatomy of writing for publications for nurses</a:t>
            </a:r>
            <a:r>
              <a:rPr lang="en-US" dirty="0"/>
              <a:t>. Indianapolis, IN: Sigma Theta Tau International. </a:t>
            </a:r>
          </a:p>
          <a:p>
            <a:endParaRPr lang="en-US" dirty="0"/>
          </a:p>
        </p:txBody>
      </p:sp>
      <p:sp>
        <p:nvSpPr>
          <p:cNvPr id="4" name="Text Placeholder 3"/>
          <p:cNvSpPr>
            <a:spLocks noGrp="1"/>
          </p:cNvSpPr>
          <p:nvPr>
            <p:ph type="body" sz="quarter" idx="10"/>
          </p:nvPr>
        </p:nvSpPr>
        <p:spPr/>
        <p:txBody>
          <a:bodyPr/>
          <a:lstStyle/>
          <a:p>
            <a:r>
              <a:rPr lang="en-US" dirty="0"/>
              <a:t>References &amp; Resources</a:t>
            </a:r>
          </a:p>
        </p:txBody>
      </p:sp>
    </p:spTree>
    <p:extLst>
      <p:ext uri="{BB962C8B-B14F-4D97-AF65-F5344CB8AC3E}">
        <p14:creationId xmlns:p14="http://schemas.microsoft.com/office/powerpoint/2010/main" val="272416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5032" y="1509556"/>
            <a:ext cx="8264860" cy="4514726"/>
          </a:xfrm>
        </p:spPr>
        <p:txBody>
          <a:bodyPr/>
          <a:lstStyle/>
          <a:p>
            <a:pPr marL="0" indent="457200">
              <a:buNone/>
            </a:pPr>
            <a:r>
              <a:rPr lang="en-US" sz="2800" dirty="0"/>
              <a:t>Standard 9:   Evidence-based Practice and Research</a:t>
            </a:r>
          </a:p>
          <a:p>
            <a:pPr marL="0" indent="457200">
              <a:buNone/>
            </a:pPr>
            <a:r>
              <a:rPr lang="en-US" sz="2800" dirty="0"/>
              <a:t>Standard 13: Collaboration</a:t>
            </a:r>
          </a:p>
          <a:p>
            <a:pPr marL="0" indent="457200">
              <a:buNone/>
            </a:pPr>
            <a:r>
              <a:rPr lang="en-US" sz="2800" dirty="0"/>
              <a:t>Standard 16: Mentoring/Advancing the Profession   </a:t>
            </a:r>
          </a:p>
          <a:p>
            <a:pPr marL="0" indent="1379538">
              <a:buNone/>
            </a:pPr>
            <a:endParaRPr lang="en-US" sz="2400" dirty="0"/>
          </a:p>
          <a:p>
            <a:endParaRPr lang="en-US" dirty="0"/>
          </a:p>
        </p:txBody>
      </p:sp>
      <p:sp>
        <p:nvSpPr>
          <p:cNvPr id="4" name="Text Placeholder 3"/>
          <p:cNvSpPr>
            <a:spLocks noGrp="1"/>
          </p:cNvSpPr>
          <p:nvPr>
            <p:ph type="body" sz="quarter" idx="10"/>
          </p:nvPr>
        </p:nvSpPr>
        <p:spPr/>
        <p:txBody>
          <a:bodyPr/>
          <a:lstStyle/>
          <a:p>
            <a:r>
              <a:rPr lang="en-US" dirty="0"/>
              <a:t>Nursing professional development</a:t>
            </a:r>
          </a:p>
          <a:p>
            <a:endParaRPr lang="en-US" dirty="0"/>
          </a:p>
        </p:txBody>
      </p:sp>
      <p:sp>
        <p:nvSpPr>
          <p:cNvPr id="5" name="Text Placeholder 4"/>
          <p:cNvSpPr>
            <a:spLocks noGrp="1"/>
          </p:cNvSpPr>
          <p:nvPr>
            <p:ph type="body" sz="quarter" idx="11"/>
          </p:nvPr>
        </p:nvSpPr>
        <p:spPr/>
        <p:txBody>
          <a:bodyPr/>
          <a:lstStyle/>
          <a:p>
            <a:r>
              <a:rPr lang="en-US" dirty="0"/>
              <a:t>Scope &amp; Standards of Practice</a:t>
            </a:r>
          </a:p>
          <a:p>
            <a:endParaRPr lang="en-US" dirty="0"/>
          </a:p>
        </p:txBody>
      </p:sp>
    </p:spTree>
    <p:extLst>
      <p:ext uri="{BB962C8B-B14F-4D97-AF65-F5344CB8AC3E}">
        <p14:creationId xmlns:p14="http://schemas.microsoft.com/office/powerpoint/2010/main" val="332839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5032" y="1509556"/>
            <a:ext cx="4526592" cy="3300918"/>
          </a:xfrm>
        </p:spPr>
        <p:txBody>
          <a:bodyPr/>
          <a:lstStyle/>
          <a:p>
            <a:r>
              <a:rPr lang="en-US" dirty="0"/>
              <a:t>“Champion of scientific inquiry, generating new knowledge, and integrating best available evidence into practice.”</a:t>
            </a:r>
          </a:p>
          <a:p>
            <a:r>
              <a:rPr lang="en-US" dirty="0"/>
              <a:t>“Disseminates research, EBP, and quality improvement findings through activities such as presentations, publications, and consultation.”</a:t>
            </a:r>
          </a:p>
          <a:p>
            <a:pPr marL="0" indent="0">
              <a:buNone/>
            </a:pPr>
            <a:endParaRPr lang="en-US" dirty="0"/>
          </a:p>
        </p:txBody>
      </p:sp>
      <p:sp>
        <p:nvSpPr>
          <p:cNvPr id="4" name="Text Placeholder 3"/>
          <p:cNvSpPr>
            <a:spLocks noGrp="1"/>
          </p:cNvSpPr>
          <p:nvPr>
            <p:ph type="body" sz="quarter" idx="10"/>
          </p:nvPr>
        </p:nvSpPr>
        <p:spPr/>
        <p:txBody>
          <a:bodyPr/>
          <a:lstStyle/>
          <a:p>
            <a:pPr>
              <a:defRPr/>
            </a:pPr>
            <a:r>
              <a:rPr lang="en-US" dirty="0"/>
              <a:t>Nursing professional development</a:t>
            </a:r>
          </a:p>
        </p:txBody>
      </p:sp>
      <p:sp>
        <p:nvSpPr>
          <p:cNvPr id="5" name="Text Placeholder 4"/>
          <p:cNvSpPr>
            <a:spLocks noGrp="1"/>
          </p:cNvSpPr>
          <p:nvPr>
            <p:ph type="body" sz="quarter" idx="11"/>
          </p:nvPr>
        </p:nvSpPr>
        <p:spPr/>
        <p:txBody>
          <a:bodyPr/>
          <a:lstStyle/>
          <a:p>
            <a:pPr>
              <a:defRPr/>
            </a:pPr>
            <a:r>
              <a:rPr lang="en-US" dirty="0"/>
              <a:t>Standard 9: EVIDENCE-BASED PRACTICE (EBP) AND RESEARCH   </a:t>
            </a:r>
          </a:p>
        </p:txBody>
      </p:sp>
      <p:pic>
        <p:nvPicPr>
          <p:cNvPr id="3" name="Picture 2"/>
          <p:cNvPicPr>
            <a:picLocks noChangeAspect="1"/>
          </p:cNvPicPr>
          <p:nvPr/>
        </p:nvPicPr>
        <p:blipFill>
          <a:blip r:embed="rId3"/>
          <a:stretch>
            <a:fillRect/>
          </a:stretch>
        </p:blipFill>
        <p:spPr>
          <a:xfrm>
            <a:off x="5153519" y="1713437"/>
            <a:ext cx="3345022" cy="32489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8788" y="1509555"/>
            <a:ext cx="3785082" cy="3402169"/>
          </a:xfrm>
        </p:spPr>
        <p:txBody>
          <a:bodyPr/>
          <a:lstStyle/>
          <a:p>
            <a:r>
              <a:rPr lang="en-US" dirty="0"/>
              <a:t>“Collaborates with interprofessional teams, leaders, stakeholders, and others to facilitate nursing practice and positive outcomes for consumers.”</a:t>
            </a:r>
          </a:p>
          <a:p>
            <a:r>
              <a:rPr lang="en-US" dirty="0"/>
              <a:t>“Develops partnerships and coalitions to enhance health care through interprofessional initiatives (e.g. quality improvement and organizational excellence initiatives).” </a:t>
            </a:r>
          </a:p>
          <a:p>
            <a:endParaRPr lang="en-US" dirty="0"/>
          </a:p>
        </p:txBody>
      </p:sp>
      <p:sp>
        <p:nvSpPr>
          <p:cNvPr id="2" name="Text Placeholder 1"/>
          <p:cNvSpPr>
            <a:spLocks noGrp="1"/>
          </p:cNvSpPr>
          <p:nvPr>
            <p:ph type="body" sz="quarter" idx="10"/>
          </p:nvPr>
        </p:nvSpPr>
        <p:spPr/>
        <p:txBody>
          <a:bodyPr/>
          <a:lstStyle/>
          <a:p>
            <a:r>
              <a:rPr lang="en-US" dirty="0"/>
              <a:t>Nursing professional development</a:t>
            </a:r>
          </a:p>
          <a:p>
            <a:endParaRPr lang="en-US" dirty="0"/>
          </a:p>
          <a:p>
            <a:endParaRPr lang="en-US" dirty="0"/>
          </a:p>
        </p:txBody>
      </p:sp>
      <p:sp>
        <p:nvSpPr>
          <p:cNvPr id="3" name="Text Placeholder 2"/>
          <p:cNvSpPr>
            <a:spLocks noGrp="1"/>
          </p:cNvSpPr>
          <p:nvPr>
            <p:ph type="body" sz="quarter" idx="11"/>
          </p:nvPr>
        </p:nvSpPr>
        <p:spPr/>
        <p:txBody>
          <a:bodyPr/>
          <a:lstStyle/>
          <a:p>
            <a:r>
              <a:rPr lang="en-US" dirty="0"/>
              <a:t>Standard 13: COLLABORATION </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335" y="1509555"/>
            <a:ext cx="3527478" cy="29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05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5031" y="1509555"/>
            <a:ext cx="8293481" cy="3402169"/>
          </a:xfrm>
        </p:spPr>
        <p:txBody>
          <a:bodyPr/>
          <a:lstStyle/>
          <a:p>
            <a:r>
              <a:rPr lang="en-US" sz="2400" dirty="0"/>
              <a:t>“Advances the profession and the specialty through mentoring and contributions to the professional development of others.”</a:t>
            </a:r>
          </a:p>
          <a:p>
            <a:pPr marL="514350" indent="-514350">
              <a:spcBef>
                <a:spcPts val="600"/>
              </a:spcBef>
              <a:buFont typeface="+mj-lt"/>
              <a:buAutoNum type="arabicPeriod"/>
            </a:pPr>
            <a:endParaRPr lang="en-US" sz="2400" dirty="0"/>
          </a:p>
          <a:p>
            <a:pPr marL="514350" indent="-514350">
              <a:spcBef>
                <a:spcPts val="600"/>
              </a:spcBef>
              <a:buFont typeface="+mj-lt"/>
              <a:buAutoNum type="arabicPeriod"/>
            </a:pPr>
            <a:endParaRPr lang="en-US" sz="2400" dirty="0"/>
          </a:p>
        </p:txBody>
      </p:sp>
      <p:sp>
        <p:nvSpPr>
          <p:cNvPr id="3" name="Text Placeholder 2"/>
          <p:cNvSpPr>
            <a:spLocks noGrp="1"/>
          </p:cNvSpPr>
          <p:nvPr>
            <p:ph type="body" sz="quarter" idx="10"/>
          </p:nvPr>
        </p:nvSpPr>
        <p:spPr/>
        <p:txBody>
          <a:bodyPr/>
          <a:lstStyle/>
          <a:p>
            <a:pPr>
              <a:defRPr/>
            </a:pPr>
            <a:r>
              <a:rPr lang="en-US" dirty="0"/>
              <a:t>Nursing professional development</a:t>
            </a:r>
          </a:p>
          <a:p>
            <a:pPr>
              <a:defRPr/>
            </a:pPr>
            <a:endParaRPr lang="en-US" dirty="0"/>
          </a:p>
        </p:txBody>
      </p:sp>
      <p:sp>
        <p:nvSpPr>
          <p:cNvPr id="4" name="Text Placeholder 3"/>
          <p:cNvSpPr>
            <a:spLocks noGrp="1"/>
          </p:cNvSpPr>
          <p:nvPr>
            <p:ph type="body" sz="quarter" idx="11"/>
          </p:nvPr>
        </p:nvSpPr>
        <p:spPr/>
        <p:txBody>
          <a:bodyPr/>
          <a:lstStyle/>
          <a:p>
            <a:pPr>
              <a:defRPr/>
            </a:pPr>
            <a:r>
              <a:rPr lang="en-US" dirty="0"/>
              <a:t>Standard 16: MENTORSHIP/ADVANCING THE PROFESSION </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95032" y="1509555"/>
            <a:ext cx="4801082" cy="3402169"/>
          </a:xfrm>
        </p:spPr>
        <p:txBody>
          <a:bodyPr/>
          <a:lstStyle/>
          <a:p>
            <a:r>
              <a:rPr lang="en-US" dirty="0">
                <a:latin typeface="Arial" pitchFamily="34" charset="0"/>
                <a:cs typeface="Arial" pitchFamily="34" charset="0"/>
              </a:rPr>
              <a:t>The following slides use the American Nurses Credentialing Center (ANCC) criteria to describe the process and key elements for successful abstract writing.</a:t>
            </a:r>
          </a:p>
          <a:p>
            <a:endParaRPr lang="en-US" dirty="0">
              <a:latin typeface="Arial" pitchFamily="34" charset="0"/>
              <a:cs typeface="Arial" pitchFamily="34" charset="0"/>
            </a:endParaRPr>
          </a:p>
          <a:p>
            <a:r>
              <a:rPr lang="en-US" dirty="0">
                <a:latin typeface="Arial" pitchFamily="34" charset="0"/>
                <a:cs typeface="Arial" pitchFamily="34" charset="0"/>
              </a:rPr>
              <a:t>All ANCC required criteria in the abstract submission process. There will be no need to submit a planning table once accepted. </a:t>
            </a:r>
            <a:endParaRPr lang="en-US" dirty="0"/>
          </a:p>
        </p:txBody>
      </p:sp>
      <p:sp>
        <p:nvSpPr>
          <p:cNvPr id="4" name="Text Placeholder 3"/>
          <p:cNvSpPr>
            <a:spLocks noGrp="1"/>
          </p:cNvSpPr>
          <p:nvPr>
            <p:ph type="body" sz="quarter" idx="10"/>
          </p:nvPr>
        </p:nvSpPr>
        <p:spPr/>
        <p:txBody>
          <a:bodyPr/>
          <a:lstStyle/>
          <a:p>
            <a:pPr>
              <a:defRPr/>
            </a:pPr>
            <a:r>
              <a:rPr lang="en-US" dirty="0"/>
              <a:t>Abstract writing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67973" y="2016368"/>
            <a:ext cx="3291840" cy="218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5032" y="1509556"/>
            <a:ext cx="8264860" cy="4147666"/>
          </a:xfrm>
        </p:spPr>
        <p:txBody>
          <a:bodyPr/>
          <a:lstStyle/>
          <a:p>
            <a:r>
              <a:rPr lang="en-US" sz="2400" dirty="0"/>
              <a:t>Poster or Podium? </a:t>
            </a:r>
          </a:p>
          <a:p>
            <a:r>
              <a:rPr lang="en-US" sz="2400" dirty="0"/>
              <a:t>Essential elements</a:t>
            </a:r>
          </a:p>
          <a:p>
            <a:pPr lvl="1"/>
            <a:r>
              <a:rPr lang="en-US" sz="2400" dirty="0"/>
              <a:t>An engaging title</a:t>
            </a:r>
          </a:p>
          <a:p>
            <a:pPr lvl="1"/>
            <a:r>
              <a:rPr lang="en-US" sz="2400" dirty="0"/>
              <a:t>Purpose statement</a:t>
            </a:r>
          </a:p>
          <a:p>
            <a:pPr lvl="1"/>
            <a:r>
              <a:rPr lang="en-US" sz="2400" dirty="0"/>
              <a:t>Who is the target audience</a:t>
            </a:r>
          </a:p>
          <a:p>
            <a:pPr lvl="1"/>
            <a:r>
              <a:rPr lang="en-US" sz="2400" dirty="0"/>
              <a:t>Identify “the gaps”</a:t>
            </a:r>
          </a:p>
          <a:p>
            <a:pPr lvl="2"/>
            <a:r>
              <a:rPr lang="en-US" sz="2400" dirty="0"/>
              <a:t>Describe the current state</a:t>
            </a:r>
          </a:p>
          <a:p>
            <a:pPr lvl="2"/>
            <a:r>
              <a:rPr lang="en-US" sz="2400" dirty="0"/>
              <a:t>Knowledge, skill, or practice gap</a:t>
            </a:r>
          </a:p>
          <a:p>
            <a:pPr lvl="2"/>
            <a:r>
              <a:rPr lang="en-US" sz="2400" dirty="0"/>
              <a:t>Describe the desired state</a:t>
            </a:r>
          </a:p>
          <a:p>
            <a:endParaRPr lang="en-US" dirty="0"/>
          </a:p>
        </p:txBody>
      </p:sp>
      <p:sp>
        <p:nvSpPr>
          <p:cNvPr id="4" name="Text Placeholder 3"/>
          <p:cNvSpPr>
            <a:spLocks noGrp="1"/>
          </p:cNvSpPr>
          <p:nvPr>
            <p:ph type="body" sz="quarter" idx="10"/>
          </p:nvPr>
        </p:nvSpPr>
        <p:spPr/>
        <p:txBody>
          <a:bodyPr/>
          <a:lstStyle/>
          <a:p>
            <a:r>
              <a:rPr lang="en-US" dirty="0"/>
              <a:t>Abstract Writing</a:t>
            </a:r>
          </a:p>
        </p:txBody>
      </p:sp>
      <p:sp>
        <p:nvSpPr>
          <p:cNvPr id="5" name="Text Placeholder 4"/>
          <p:cNvSpPr>
            <a:spLocks noGrp="1"/>
          </p:cNvSpPr>
          <p:nvPr>
            <p:ph type="body" sz="quarter" idx="11"/>
          </p:nvPr>
        </p:nvSpPr>
        <p:spPr/>
        <p:txBody>
          <a:bodyPr/>
          <a:lstStyle/>
          <a:p>
            <a:r>
              <a:rPr lang="en-US" dirty="0"/>
              <a:t>What’s in an Abstract?</a:t>
            </a:r>
          </a:p>
        </p:txBody>
      </p:sp>
    </p:spTree>
    <p:extLst>
      <p:ext uri="{BB962C8B-B14F-4D97-AF65-F5344CB8AC3E}">
        <p14:creationId xmlns:p14="http://schemas.microsoft.com/office/powerpoint/2010/main" val="1691652013"/>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7745893-5DA0-415B-A93C-25FE08DEE896}" vid="{D852AF38-3684-4E97-A7E2-BE4C2DF67B99}"/>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7745893-5DA0-415B-A93C-25FE08DEE896}" vid="{A7295F85-508B-4B1A-ABF6-A8FF1A0B70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363A68705A34AA21F68362AD93ED5" ma:contentTypeVersion="4" ma:contentTypeDescription="Create a new document." ma:contentTypeScope="" ma:versionID="7cf767406cbd5ab45591b59717d0bb22">
  <xsd:schema xmlns:xsd="http://www.w3.org/2001/XMLSchema" xmlns:xs="http://www.w3.org/2001/XMLSchema" xmlns:p="http://schemas.microsoft.com/office/2006/metadata/properties" xmlns:ns2="8139d4ab-c9b3-4c2e-904d-ca8b53f652af" targetNamespace="http://schemas.microsoft.com/office/2006/metadata/properties" ma:root="true" ma:fieldsID="9c32c4b47957f29c5ada57cfcaffab31" ns2:_="">
    <xsd:import namespace="8139d4ab-c9b3-4c2e-904d-ca8b53f652a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9d4ab-c9b3-4c2e-904d-ca8b53f652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06FA28-B6B0-436F-B62A-B6BACAEF1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39d4ab-c9b3-4c2e-904d-ca8b53f652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2CC5CB-8A48-4B82-87FB-E0654CD3E657}">
  <ds:schemaRefs>
    <ds:schemaRef ds:uri="http://schemas.microsoft.com/sharepoint/v3/contenttype/forms"/>
  </ds:schemaRefs>
</ds:datastoreItem>
</file>

<file path=customXml/itemProps3.xml><?xml version="1.0" encoding="utf-8"?>
<ds:datastoreItem xmlns:ds="http://schemas.openxmlformats.org/officeDocument/2006/customXml" ds:itemID="{30679365-AEE3-4DCC-931E-37CCD76831E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139d4ab-c9b3-4c2e-904d-ca8b53f652af"/>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Versant PPT Template 2014-03</Template>
  <TotalTime>894</TotalTime>
  <Words>3066</Words>
  <Application>Microsoft Office PowerPoint</Application>
  <PresentationFormat>On-screen Show (4:3)</PresentationFormat>
  <Paragraphs>262</Paragraphs>
  <Slides>33</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MS PGothic</vt:lpstr>
      <vt:lpstr>MS PGothic</vt:lpstr>
      <vt:lpstr>Arial</vt:lpstr>
      <vt:lpstr>Calibri</vt:lpstr>
      <vt:lpstr>Courier New</vt:lpstr>
      <vt:lpstr>Cover Slide</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Crockett</dc:creator>
  <cp:lastModifiedBy>Cheryl Mallory</cp:lastModifiedBy>
  <cp:revision>46</cp:revision>
  <dcterms:created xsi:type="dcterms:W3CDTF">2014-05-28T13:35:17Z</dcterms:created>
  <dcterms:modified xsi:type="dcterms:W3CDTF">2018-03-26T19:38:29Z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ents">
    <vt:lpwstr/>
  </property>
  <property fmtid="{D5CDD505-2E9C-101B-9397-08002B2CF9AE}" pid="3" name="ContentTypeId">
    <vt:lpwstr>0x0101003B7363A68705A34AA21F68362AD93ED5</vt:lpwstr>
  </property>
</Properties>
</file>