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5"/>
  </p:notesMasterIdLst>
  <p:sldIdLst>
    <p:sldId id="274" r:id="rId2"/>
    <p:sldId id="290" r:id="rId3"/>
    <p:sldId id="258" r:id="rId4"/>
    <p:sldId id="289" r:id="rId5"/>
    <p:sldId id="262" r:id="rId6"/>
    <p:sldId id="275" r:id="rId7"/>
    <p:sldId id="287" r:id="rId8"/>
    <p:sldId id="260" r:id="rId9"/>
    <p:sldId id="281" r:id="rId10"/>
    <p:sldId id="261" r:id="rId11"/>
    <p:sldId id="271" r:id="rId12"/>
    <p:sldId id="288" r:id="rId13"/>
    <p:sldId id="282" r:id="rId14"/>
    <p:sldId id="264" r:id="rId15"/>
    <p:sldId id="283" r:id="rId16"/>
    <p:sldId id="270" r:id="rId17"/>
    <p:sldId id="267" r:id="rId18"/>
    <p:sldId id="273" r:id="rId19"/>
    <p:sldId id="284" r:id="rId20"/>
    <p:sldId id="279" r:id="rId21"/>
    <p:sldId id="296" r:id="rId22"/>
    <p:sldId id="292" r:id="rId23"/>
    <p:sldId id="29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C483F6-11A4-487A-97E5-EAAF70F26D17}">
          <p14:sldIdLst>
            <p14:sldId id="274"/>
            <p14:sldId id="290"/>
            <p14:sldId id="258"/>
            <p14:sldId id="289"/>
            <p14:sldId id="262"/>
            <p14:sldId id="275"/>
            <p14:sldId id="287"/>
            <p14:sldId id="260"/>
            <p14:sldId id="281"/>
            <p14:sldId id="261"/>
            <p14:sldId id="271"/>
          </p14:sldIdLst>
        </p14:section>
        <p14:section name="Untitled Section" id="{D267E375-FC27-49EF-8CB6-00686D593B68}">
          <p14:sldIdLst>
            <p14:sldId id="288"/>
            <p14:sldId id="282"/>
            <p14:sldId id="264"/>
            <p14:sldId id="283"/>
            <p14:sldId id="270"/>
            <p14:sldId id="267"/>
            <p14:sldId id="273"/>
            <p14:sldId id="284"/>
            <p14:sldId id="279"/>
            <p14:sldId id="296"/>
            <p14:sldId id="292"/>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65C"/>
    <a:srgbClr val="535F98"/>
    <a:srgbClr val="00206B"/>
    <a:srgbClr val="012169"/>
    <a:srgbClr val="BA0C2F"/>
    <a:srgbClr val="9B2743"/>
    <a:srgbClr val="00629B"/>
    <a:srgbClr val="9D2235"/>
    <a:srgbClr val="004080"/>
    <a:srgbClr val="9A3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93" d="100"/>
          <a:sy n="93" d="100"/>
        </p:scale>
        <p:origin x="1186"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9A00AE9-C7B2-1345-8818-0EA71328D54D}" type="datetimeFigureOut">
              <a:rPr lang="en-US" smtClean="0"/>
              <a:t>9/24/2021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45FB1EA-7531-304F-ACAA-78B723E8713C}" type="slidenum">
              <a:rPr lang="en-US" smtClean="0"/>
              <a:t>‹#›</a:t>
            </a:fld>
            <a:endParaRPr lang="en-US" dirty="0"/>
          </a:p>
        </p:txBody>
      </p:sp>
    </p:spTree>
    <p:extLst>
      <p:ext uri="{BB962C8B-B14F-4D97-AF65-F5344CB8AC3E}">
        <p14:creationId xmlns:p14="http://schemas.microsoft.com/office/powerpoint/2010/main" val="2911198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FB1EA-7531-304F-ACAA-78B723E8713C}" type="slidenum">
              <a:rPr lang="en-US" smtClean="0"/>
              <a:t>12</a:t>
            </a:fld>
            <a:endParaRPr lang="en-US" dirty="0"/>
          </a:p>
        </p:txBody>
      </p:sp>
    </p:spTree>
    <p:extLst>
      <p:ext uri="{BB962C8B-B14F-4D97-AF65-F5344CB8AC3E}">
        <p14:creationId xmlns:p14="http://schemas.microsoft.com/office/powerpoint/2010/main" val="337693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FB1EA-7531-304F-ACAA-78B723E8713C}" type="slidenum">
              <a:rPr lang="en-US" smtClean="0"/>
              <a:t>15</a:t>
            </a:fld>
            <a:endParaRPr lang="en-US" dirty="0"/>
          </a:p>
        </p:txBody>
      </p:sp>
    </p:spTree>
    <p:extLst>
      <p:ext uri="{BB962C8B-B14F-4D97-AF65-F5344CB8AC3E}">
        <p14:creationId xmlns:p14="http://schemas.microsoft.com/office/powerpoint/2010/main" val="372786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5FB1EA-7531-304F-ACAA-78B723E8713C}" type="slidenum">
              <a:rPr lang="en-US" smtClean="0"/>
              <a:t>18</a:t>
            </a:fld>
            <a:endParaRPr lang="en-US" dirty="0"/>
          </a:p>
        </p:txBody>
      </p:sp>
    </p:spTree>
    <p:extLst>
      <p:ext uri="{BB962C8B-B14F-4D97-AF65-F5344CB8AC3E}">
        <p14:creationId xmlns:p14="http://schemas.microsoft.com/office/powerpoint/2010/main" val="34208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2B42AD-DCF6-4611-8B90-64BE805FAD02}"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22FB46-FB7B-4879-9B1A-EE9F4DE9AF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59773-46D4-4A95-A52D-6111E1E64BE2}" type="datetime1">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ECC6BD-5F7F-4359-8630-92B9D4F16504}"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D8313B-3FF2-4E37-9A83-8EC3867E6CF4}"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85EB3EE-3359-4743-86A4-75763F5E1465}"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B3906F6-080C-4238-854E-821276354D25}"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41C17F4-DB9E-463F-9F89-C3E0E00AD79F}"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494E4-0BA5-44CD-A47D-60F1160465F5}"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72BDAC5-D267-447A-B699-246A827BEC11}" type="datetime1">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6E410B4-4EB6-4011-9628-85C78248D942}" type="datetime1">
              <a:rPr lang="en-US" smtClean="0"/>
              <a:t>9/24/2021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ECEFE51-8208-448B-8509-C6811C1F0DAA}" type="datetime1">
              <a:rPr lang="en-US" smtClean="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914C-8288-4E4B-B3CA-55A93DC75171}" type="datetime1">
              <a:rPr lang="en-US" smtClean="0"/>
              <a:t>9/24/2021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ECC6BD-5F7F-4359-8630-92B9D4F165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3512FF-7A56-4300-A3DD-E26F17B83472}" type="datetime1">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F1679-83E0-4571-98D7-4BB535B5F50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600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3094E26-340E-4F8C-8CE3-594B25A66213}" type="datetime1">
              <a:rPr lang="en-US" smtClean="0"/>
              <a:t>9/24/2021</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5ECC6BD-5F7F-4359-8630-92B9D4F1650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bstractscorecard.com/cfp/submit/login.asp?EventKey=UJNKRKI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aa.org/conference" TargetMode="External"/><Relationship Id="rId2" Type="http://schemas.openxmlformats.org/officeDocument/2006/relationships/hyperlink" Target="mailto:conference@adaa.org" TargetMode="Externa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title"/>
          </p:nvPr>
        </p:nvSpPr>
        <p:spPr>
          <a:xfrm>
            <a:off x="2532227" y="4930815"/>
            <a:ext cx="4079545" cy="1162050"/>
          </a:xfrm>
        </p:spPr>
        <p:txBody>
          <a:bodyPr anchor="b">
            <a:normAutofit/>
          </a:bodyPr>
          <a:lstStyle/>
          <a:p>
            <a:pPr>
              <a:lnSpc>
                <a:spcPct val="90000"/>
              </a:lnSpc>
            </a:pPr>
            <a:endParaRPr lang="en-US" sz="2500" b="1" dirty="0"/>
          </a:p>
          <a:p>
            <a:pPr>
              <a:lnSpc>
                <a:spcPct val="90000"/>
              </a:lnSpc>
            </a:pPr>
            <a:r>
              <a:rPr lang="en-US" sz="2500" b="1" dirty="0">
                <a:solidFill>
                  <a:srgbClr val="00206B"/>
                </a:solidFill>
              </a:rPr>
              <a:t>GUIDELINES FOR SUBMISSIONS</a:t>
            </a:r>
          </a:p>
        </p:txBody>
      </p:sp>
      <p:sp>
        <p:nvSpPr>
          <p:cNvPr id="11" name="Slide Number Placeholder 3">
            <a:extLst>
              <a:ext uri="{FF2B5EF4-FFF2-40B4-BE49-F238E27FC236}">
                <a16:creationId xmlns:a16="http://schemas.microsoft.com/office/drawing/2014/main" id="{3DE10AA7-96F1-43E9-9292-3C2551610F00}"/>
              </a:ext>
            </a:extLst>
          </p:cNvPr>
          <p:cNvSpPr>
            <a:spLocks noGrp="1"/>
          </p:cNvSpPr>
          <p:nvPr>
            <p:ph type="sldNum" sz="quarter" idx="12"/>
          </p:nvPr>
        </p:nvSpPr>
        <p:spPr>
          <a:xfrm>
            <a:off x="7897906" y="6275668"/>
            <a:ext cx="990600" cy="365125"/>
          </a:xfrm>
        </p:spPr>
        <p:txBody>
          <a:bodyPr/>
          <a:lstStyle/>
          <a:p>
            <a:pPr>
              <a:spcAft>
                <a:spcPts val="600"/>
              </a:spcAft>
            </a:pPr>
            <a:fld id="{55ECC6BD-5F7F-4359-8630-92B9D4F16504}" type="slidenum">
              <a:rPr lang="en-US" smtClean="0"/>
              <a:pPr>
                <a:spcAft>
                  <a:spcPts val="600"/>
                </a:spcAft>
              </a:pPr>
              <a:t>1</a:t>
            </a:fld>
            <a:endParaRPr lang="en-US" dirty="0"/>
          </a:p>
        </p:txBody>
      </p:sp>
      <p:pic>
        <p:nvPicPr>
          <p:cNvPr id="5" name="Picture 4" descr="A sign with a city in the background&#10;&#10;Description automatically generated with low confidence">
            <a:extLst>
              <a:ext uri="{FF2B5EF4-FFF2-40B4-BE49-F238E27FC236}">
                <a16:creationId xmlns:a16="http://schemas.microsoft.com/office/drawing/2014/main" id="{03047E83-48EC-43D4-B719-A5115889D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76" y="1800813"/>
            <a:ext cx="7081448" cy="2572926"/>
          </a:xfrm>
          <a:prstGeom prst="rect">
            <a:avLst/>
          </a:prstGeom>
        </p:spPr>
      </p:pic>
    </p:spTree>
    <p:extLst>
      <p:ext uri="{BB962C8B-B14F-4D97-AF65-F5344CB8AC3E}">
        <p14:creationId xmlns:p14="http://schemas.microsoft.com/office/powerpoint/2010/main" val="383559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0" y="132644"/>
            <a:ext cx="3798570" cy="914400"/>
          </a:xfrm>
        </p:spPr>
        <p:txBody>
          <a:bodyPr>
            <a:normAutofit/>
          </a:bodyPr>
          <a:lstStyle/>
          <a:p>
            <a:pPr algn="ctr"/>
            <a:r>
              <a:rPr lang="en-US" sz="2800" b="1" dirty="0">
                <a:solidFill>
                  <a:schemeClr val="tx1"/>
                </a:solidFill>
                <a:latin typeface="Gadugi" panose="020B0502040204020203" pitchFamily="34" charset="0"/>
              </a:rPr>
              <a:t>Symposia</a:t>
            </a:r>
          </a:p>
        </p:txBody>
      </p:sp>
      <p:sp>
        <p:nvSpPr>
          <p:cNvPr id="6" name="Content Placeholder 5"/>
          <p:cNvSpPr>
            <a:spLocks noGrp="1"/>
          </p:cNvSpPr>
          <p:nvPr>
            <p:ph sz="half" idx="2"/>
          </p:nvPr>
        </p:nvSpPr>
        <p:spPr>
          <a:xfrm>
            <a:off x="108585" y="1162756"/>
            <a:ext cx="8610600" cy="5105400"/>
          </a:xfrm>
        </p:spPr>
        <p:txBody>
          <a:bodyPr>
            <a:noAutofit/>
          </a:bodyPr>
          <a:lstStyle/>
          <a:p>
            <a:pPr marL="0" lvl="0" indent="0">
              <a:lnSpc>
                <a:spcPct val="120000"/>
              </a:lnSpc>
              <a:spcBef>
                <a:spcPts val="1200"/>
              </a:spcBef>
              <a:buClr>
                <a:srgbClr val="00629B"/>
              </a:buClr>
              <a:buNone/>
            </a:pPr>
            <a:r>
              <a:rPr lang="en-US" sz="1600" b="1" dirty="0">
                <a:solidFill>
                  <a:srgbClr val="535F98"/>
                </a:solidFill>
                <a:latin typeface="Gadugi" panose="020B0502040204020203" pitchFamily="34" charset="0"/>
              </a:rPr>
              <a:t>Deadline: Wednesday, September 22, 2021</a:t>
            </a:r>
          </a:p>
          <a:p>
            <a:pPr lvl="0">
              <a:lnSpc>
                <a:spcPct val="120000"/>
              </a:lnSpc>
              <a:spcBef>
                <a:spcPts val="1200"/>
              </a:spcBef>
              <a:buClr>
                <a:srgbClr val="00629B"/>
              </a:buClr>
            </a:pPr>
            <a:r>
              <a:rPr lang="en-US" sz="1400" dirty="0">
                <a:solidFill>
                  <a:schemeClr val="tx1"/>
                </a:solidFill>
                <a:latin typeface="Gadugi" panose="020B0502040204020203" pitchFamily="34" charset="0"/>
              </a:rPr>
              <a:t>Group presentation organized around a specific theme</a:t>
            </a:r>
          </a:p>
          <a:p>
            <a:pPr>
              <a:lnSpc>
                <a:spcPct val="120000"/>
              </a:lnSpc>
              <a:spcBef>
                <a:spcPts val="1200"/>
              </a:spcBef>
              <a:buClr>
                <a:srgbClr val="00629B"/>
              </a:buClr>
            </a:pPr>
            <a:r>
              <a:rPr lang="en-US" sz="1400" dirty="0">
                <a:solidFill>
                  <a:schemeClr val="tx1"/>
                </a:solidFill>
                <a:latin typeface="Gadugi" panose="020B0502040204020203" pitchFamily="34" charset="0"/>
              </a:rPr>
              <a:t>Up to 4 presenters, plus chair/co-chair, and one optional discussant</a:t>
            </a:r>
          </a:p>
          <a:p>
            <a:pPr>
              <a:lnSpc>
                <a:spcPct val="120000"/>
              </a:lnSpc>
              <a:spcBef>
                <a:spcPts val="1200"/>
              </a:spcBef>
              <a:buClr>
                <a:srgbClr val="00629B"/>
              </a:buClr>
            </a:pPr>
            <a:r>
              <a:rPr lang="en-US" sz="1400" dirty="0">
                <a:solidFill>
                  <a:schemeClr val="tx1"/>
                </a:solidFill>
                <a:latin typeface="Gadugi" panose="020B0502040204020203" pitchFamily="34" charset="0"/>
              </a:rPr>
              <a:t>90 minutes</a:t>
            </a:r>
            <a:endParaRPr lang="en-US" sz="1400" i="1" dirty="0">
              <a:solidFill>
                <a:schemeClr val="tx1"/>
              </a:solidFill>
              <a:latin typeface="Gadugi" panose="020B0502040204020203" pitchFamily="34" charset="0"/>
            </a:endParaRPr>
          </a:p>
          <a:p>
            <a:pPr lvl="0">
              <a:lnSpc>
                <a:spcPct val="120000"/>
              </a:lnSpc>
              <a:spcBef>
                <a:spcPts val="1200"/>
              </a:spcBef>
              <a:buClr>
                <a:srgbClr val="00629B"/>
              </a:buClr>
            </a:pPr>
            <a:r>
              <a:rPr lang="en-US" sz="1400" dirty="0">
                <a:solidFill>
                  <a:schemeClr val="tx1"/>
                </a:solidFill>
                <a:latin typeface="Gadugi" panose="020B0502040204020203" pitchFamily="34" charset="0"/>
              </a:rPr>
              <a:t>Submit session title, abstract (3000 characters maximum) , three learning objectives</a:t>
            </a:r>
          </a:p>
          <a:p>
            <a:pPr lvl="0">
              <a:lnSpc>
                <a:spcPct val="120000"/>
              </a:lnSpc>
              <a:spcBef>
                <a:spcPts val="1200"/>
              </a:spcBef>
              <a:buClr>
                <a:srgbClr val="00629B"/>
              </a:buClr>
            </a:pPr>
            <a:r>
              <a:rPr lang="en-US" sz="1400" dirty="0">
                <a:solidFill>
                  <a:schemeClr val="tx1"/>
                </a:solidFill>
                <a:latin typeface="Gadugi" panose="020B0502040204020203" pitchFamily="34" charset="0"/>
              </a:rPr>
              <a:t>Submitter adds session details and additional presenter information (name, degree, institution, email). Once presenters are added, submitter may invite them to complete additional required information.</a:t>
            </a:r>
          </a:p>
          <a:p>
            <a:pPr lvl="0">
              <a:lnSpc>
                <a:spcPct val="120000"/>
              </a:lnSpc>
              <a:spcBef>
                <a:spcPts val="1200"/>
              </a:spcBef>
              <a:buClr>
                <a:srgbClr val="00629B"/>
              </a:buClr>
            </a:pPr>
            <a:r>
              <a:rPr lang="en-US" sz="1400" dirty="0">
                <a:solidFill>
                  <a:schemeClr val="tx1"/>
                </a:solidFill>
                <a:latin typeface="Gadugi" panose="020B0502040204020203" pitchFamily="34" charset="0"/>
              </a:rPr>
              <a:t>Individual presentation abstracts must be submitted for peer review.</a:t>
            </a:r>
            <a:endParaRPr lang="en-US" sz="1400" b="1" i="1" dirty="0">
              <a:solidFill>
                <a:schemeClr val="tx1"/>
              </a:solidFill>
              <a:latin typeface="Gadugi" panose="020B0502040204020203" pitchFamily="34" charset="0"/>
            </a:endParaRPr>
          </a:p>
          <a:p>
            <a:pPr lvl="0">
              <a:lnSpc>
                <a:spcPct val="120000"/>
              </a:lnSpc>
              <a:spcBef>
                <a:spcPts val="1200"/>
              </a:spcBef>
              <a:buClr>
                <a:srgbClr val="00629B"/>
              </a:buClr>
            </a:pPr>
            <a:r>
              <a:rPr lang="en-US" sz="1400" dirty="0">
                <a:solidFill>
                  <a:schemeClr val="tx1"/>
                </a:solidFill>
                <a:latin typeface="Gadugi" panose="020B0502040204020203" pitchFamily="34" charset="0"/>
              </a:rPr>
              <a:t>Session submitter is responsible for ensuring all presentations are added and disclosures are completed for finalizing overall submission.</a:t>
            </a:r>
          </a:p>
          <a:p>
            <a:pPr marL="0" lvl="0" indent="0">
              <a:lnSpc>
                <a:spcPct val="120000"/>
              </a:lnSpc>
              <a:spcBef>
                <a:spcPts val="1200"/>
              </a:spcBef>
              <a:buClr>
                <a:srgbClr val="00629B"/>
              </a:buClr>
              <a:buNone/>
            </a:pPr>
            <a:endParaRPr lang="en-US" sz="1400" dirty="0">
              <a:solidFill>
                <a:schemeClr val="tx1"/>
              </a:solidFill>
              <a:latin typeface="Gadugi" panose="020B0502040204020203" pitchFamily="34" charset="0"/>
            </a:endParaRPr>
          </a:p>
          <a:p>
            <a:pPr marL="0" lvl="0" indent="0">
              <a:lnSpc>
                <a:spcPct val="120000"/>
              </a:lnSpc>
              <a:spcBef>
                <a:spcPts val="1200"/>
              </a:spcBef>
              <a:buClr>
                <a:srgbClr val="00629B"/>
              </a:buClr>
              <a:buNone/>
            </a:pPr>
            <a:r>
              <a:rPr lang="en-US" sz="1400" b="1" dirty="0">
                <a:solidFill>
                  <a:schemeClr val="tx1"/>
                </a:solidFill>
                <a:latin typeface="Gadugi" panose="020B0502040204020203" pitchFamily="34" charset="0"/>
              </a:rPr>
              <a:t>Note: ADAA will accept 30 Symposia presentations for the 2022 Conference.</a:t>
            </a:r>
          </a:p>
        </p:txBody>
      </p:sp>
      <p:sp>
        <p:nvSpPr>
          <p:cNvPr id="5" name="Slide Number Placeholder 4">
            <a:extLst>
              <a:ext uri="{FF2B5EF4-FFF2-40B4-BE49-F238E27FC236}">
                <a16:creationId xmlns:a16="http://schemas.microsoft.com/office/drawing/2014/main" id="{12E93CD2-DDF4-43C0-92E7-ACB1E70FBEB1}"/>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10</a:t>
            </a:fld>
            <a:endParaRPr lang="en-US" sz="1800" dirty="0">
              <a:solidFill>
                <a:schemeClr val="accent6">
                  <a:lumMod val="75000"/>
                </a:schemeClr>
              </a:solidFill>
            </a:endParaRPr>
          </a:p>
        </p:txBody>
      </p:sp>
      <p:pic>
        <p:nvPicPr>
          <p:cNvPr id="3" name="Picture 2" descr="A group of people sitting at a table&#10;&#10;Description automatically generated">
            <a:extLst>
              <a:ext uri="{FF2B5EF4-FFF2-40B4-BE49-F238E27FC236}">
                <a16:creationId xmlns:a16="http://schemas.microsoft.com/office/drawing/2014/main" id="{10973409-DC3A-4B91-ABC1-F7E93578DF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902" y="304800"/>
            <a:ext cx="3086100" cy="2057400"/>
          </a:xfrm>
          <a:prstGeom prst="rect">
            <a:avLst/>
          </a:prstGeom>
        </p:spPr>
      </p:pic>
    </p:spTree>
    <p:extLst>
      <p:ext uri="{BB962C8B-B14F-4D97-AF65-F5344CB8AC3E}">
        <p14:creationId xmlns:p14="http://schemas.microsoft.com/office/powerpoint/2010/main" val="349792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3152"/>
            <a:ext cx="5715000" cy="533400"/>
          </a:xfrm>
        </p:spPr>
        <p:txBody>
          <a:bodyPr>
            <a:normAutofit/>
          </a:bodyPr>
          <a:lstStyle/>
          <a:p>
            <a:pPr algn="l"/>
            <a:r>
              <a:rPr lang="en-US" sz="2800" b="1" dirty="0">
                <a:solidFill>
                  <a:srgbClr val="9D2235"/>
                </a:solidFill>
                <a:latin typeface="Gadugi" panose="020B0502040204020203" pitchFamily="34" charset="0"/>
              </a:rPr>
              <a:t>     </a:t>
            </a:r>
            <a:r>
              <a:rPr lang="en-US" sz="2800" b="1" dirty="0">
                <a:solidFill>
                  <a:schemeClr val="tx1"/>
                </a:solidFill>
                <a:latin typeface="Gadugi" panose="020B0502040204020203" pitchFamily="34" charset="0"/>
              </a:rPr>
              <a:t>Sample Abstract: Symposia</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15778" y="606552"/>
            <a:ext cx="9128222" cy="5575846"/>
          </a:xfrm>
        </p:spPr>
        <p:txBody>
          <a:bodyPr>
            <a:noAutofit/>
          </a:bodyPr>
          <a:lstStyle/>
          <a:p>
            <a:pPr marL="0" indent="0">
              <a:buNone/>
            </a:pPr>
            <a:r>
              <a:rPr lang="en-US" sz="1200" b="1" dirty="0">
                <a:solidFill>
                  <a:schemeClr val="tx1"/>
                </a:solidFill>
                <a:latin typeface="Gadugi" panose="020B0502040204020203" pitchFamily="34" charset="0"/>
                <a:ea typeface="Gadugi" panose="020B0502040204020203" pitchFamily="34" charset="0"/>
              </a:rPr>
              <a:t>Sample Session Abstract: </a:t>
            </a:r>
            <a:r>
              <a:rPr lang="en-US" sz="1200" dirty="0">
                <a:solidFill>
                  <a:schemeClr val="tx1"/>
                </a:solidFill>
                <a:latin typeface="Gadugi" panose="020B0502040204020203" pitchFamily="34" charset="0"/>
                <a:ea typeface="Gadugi" panose="020B0502040204020203" pitchFamily="34" charset="0"/>
              </a:rPr>
              <a:t>The current symposium will be the first presentation of the primary outcomes and mechanisms results from the largest (N = 223) PTSD treatment and integrated mechanisms trial conducted to date: The Prolonged Exposure and Sertraline Trial (Progress). This randomized controlled trial (RCT) focused on a key question in clinical management of posttraumatic stress disorder (PTSD) - the comparative and combined effectiveness of medication and psychotherapy.  Increased emphasis on mechanisms of treatment effectiveness, biomarker predictors, and objective indicators of treatment response has sparked interest in integrated, translational treatment outcomes trials.  Progress employed a state of the art trial design to examine psychotherapy and medication effects across three conditions: 1) Prolonged Exposure (PE) plus pill placebo, 2) Sertraline (SERT) plus Enhanced Medication Management (EMM), and 3) Combined treatment (PE/SERT). Innovative measures captured potential biomarker predictors and indicators of treatment response within and across these three treatment conditions in Operation Enduring Freedom/Operation Iraqi Freedom/Operation New Dawn (OEF/OIF/OND) service members and veterans with PTSD. Assessments included clinician-rated measures, self-report outcome measures, saliva for salivary cortisol and cortisol response to awakening at six assessment points, blood at baseline and week 24 for genetic and genomic analysis, as well as resting state connectivity and emotion processing and regulation using functional Magnetic Resonance Imaging (fMRI) paradigms in a subsample of veterans. Accordingly, the results provide pragmatic clinical direction for the delivery of PTSD treatment through its primary outcomes in an effectiveness design, and informative results to elucidate underlying mechanisms and biomarkers involved in PTSD treatment response.</a:t>
            </a:r>
            <a:endParaRPr lang="en-US" sz="1200" dirty="0">
              <a:solidFill>
                <a:schemeClr val="tx1"/>
              </a:solidFill>
            </a:endParaRPr>
          </a:p>
          <a:p>
            <a:pPr marL="0" indent="0">
              <a:buNone/>
            </a:pPr>
            <a:r>
              <a:rPr lang="en-US" sz="1200" b="1" dirty="0">
                <a:solidFill>
                  <a:schemeClr val="tx1"/>
                </a:solidFill>
                <a:latin typeface="Gadugi" panose="020B0502040204020203" pitchFamily="34" charset="0"/>
              </a:rPr>
              <a:t>Sample Individual Abstract: </a:t>
            </a:r>
            <a:r>
              <a:rPr lang="en-US" sz="1200" dirty="0">
                <a:solidFill>
                  <a:schemeClr val="tx1"/>
                </a:solidFill>
                <a:latin typeface="Gadugi" panose="020B0502040204020203" pitchFamily="34" charset="0"/>
              </a:rPr>
              <a:t>Background: Resting-state functional connectivity (rsFC) magnetic resonance imaging (MRI) represents a powerful method for illuminating brain network function. Moreover, abnormalities in rsFC have been recently demonstrated in posttraumatic stress disorder (PTSD), suggesting they may have particular relevance for this condition. The current study examined pre to post treatment changes in rsFC in PTSD during the randomized treatment trial (PROGrESS; Rauch et al., 2018). Methods: Sixty-four combat veterans with PTSD were randomly assigned to three treatment groups: Prolonged Exposure plus placebo (PE +PLB), sertraline plus enhanced medication management (SERT + EMM), or PE+SERT. Twenty-nine combat veterans without PTSD were recruited as a control group. Symptom assessment and resting-state MRI scanning occurred before and after treatment. Seed-based and connectome-based approaches were used to analyze rsFC. Results: Before treatment, PTSD was associated with less connectivity between PCC, vmPFC and other default-mode network (DMN) regions (both p&lt;.050; FWE corrected), replicating prior findings of decreased within-DMN connectivity in PTSD. PCC and vmPFC, as well as the insula (salience-network (SN) seed), had greater connectivity with regions within the dorsal-attention network (DAN) in patients, which is in line with the cross-network desegregation in PTSD (all p&lt;.050; FWE corrected). Patients who had more than a 50% decrease in PTSD symptoms with treatment (i.e., “responders”) had lower pre-treatment amygdala-PCC connectivity (p=.011), suggesting the pivotal role of SN-DMN segregation in PTSD treatment. In addition, these patients had lower global centrality (p=.042), suggesting that topological features of the brain may also be related to PTSD treatment response. Conclusions: These findings replicate and extend our knowledge of network-level abnormalities in PTSD, and importantly, suggest potential neural biomarkers of PTSD treatment response. (* Rauch, S.A.M. and Liberzon, I. contributed equally to this work.) </a:t>
            </a:r>
          </a:p>
        </p:txBody>
      </p:sp>
      <p:sp>
        <p:nvSpPr>
          <p:cNvPr id="6" name="Slide Number Placeholder 5">
            <a:extLst>
              <a:ext uri="{FF2B5EF4-FFF2-40B4-BE49-F238E27FC236}">
                <a16:creationId xmlns:a16="http://schemas.microsoft.com/office/drawing/2014/main" id="{B6553F5C-431B-4D22-83C7-47BA34B8B407}"/>
              </a:ext>
            </a:extLst>
          </p:cNvPr>
          <p:cNvSpPr>
            <a:spLocks noGrp="1"/>
          </p:cNvSpPr>
          <p:nvPr>
            <p:ph type="sldNum" sz="quarter" idx="12"/>
          </p:nvPr>
        </p:nvSpPr>
        <p:spPr>
          <a:xfrm>
            <a:off x="8129016" y="6486779"/>
            <a:ext cx="990600" cy="365125"/>
          </a:xfrm>
        </p:spPr>
        <p:txBody>
          <a:bodyPr/>
          <a:lstStyle/>
          <a:p>
            <a:fld id="{55ECC6BD-5F7F-4359-8630-92B9D4F16504}" type="slidenum">
              <a:rPr lang="en-US" sz="1800" smtClean="0">
                <a:solidFill>
                  <a:schemeClr val="accent6">
                    <a:lumMod val="75000"/>
                  </a:schemeClr>
                </a:solidFill>
              </a:rPr>
              <a:pPr/>
              <a:t>11</a:t>
            </a:fld>
            <a:endParaRPr lang="en-US" sz="1800" dirty="0">
              <a:solidFill>
                <a:schemeClr val="accent6">
                  <a:lumMod val="75000"/>
                </a:schemeClr>
              </a:solidFill>
            </a:endParaRPr>
          </a:p>
        </p:txBody>
      </p:sp>
    </p:spTree>
    <p:extLst>
      <p:ext uri="{BB962C8B-B14F-4D97-AF65-F5344CB8AC3E}">
        <p14:creationId xmlns:p14="http://schemas.microsoft.com/office/powerpoint/2010/main" val="78784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990600" y="191207"/>
            <a:ext cx="6934200" cy="609600"/>
          </a:xfrm>
        </p:spPr>
        <p:txBody>
          <a:bodyPr>
            <a:noAutofit/>
          </a:bodyPr>
          <a:lstStyle/>
          <a:p>
            <a:pPr algn="ctr"/>
            <a:r>
              <a:rPr lang="en-US" sz="2800" b="1" dirty="0">
                <a:solidFill>
                  <a:schemeClr val="tx1"/>
                </a:solidFill>
                <a:latin typeface="Gadugi" panose="020B0502040204020203" pitchFamily="34" charset="0"/>
              </a:rPr>
              <a:t>Workshops</a:t>
            </a:r>
            <a:r>
              <a:rPr lang="en-US" sz="2800" dirty="0">
                <a:solidFill>
                  <a:srgbClr val="BA0C2F"/>
                </a:solidFill>
              </a:rPr>
              <a:t>	</a:t>
            </a:r>
          </a:p>
        </p:txBody>
      </p:sp>
      <p:sp>
        <p:nvSpPr>
          <p:cNvPr id="6" name="Content Placeholder 5"/>
          <p:cNvSpPr>
            <a:spLocks noGrp="1"/>
          </p:cNvSpPr>
          <p:nvPr>
            <p:ph sz="half" idx="2"/>
          </p:nvPr>
        </p:nvSpPr>
        <p:spPr>
          <a:xfrm>
            <a:off x="0" y="894501"/>
            <a:ext cx="6810021" cy="3009193"/>
          </a:xfrm>
        </p:spPr>
        <p:txBody>
          <a:bodyPr>
            <a:noAutofit/>
          </a:bodyPr>
          <a:lstStyle/>
          <a:p>
            <a:pPr marL="0" indent="0">
              <a:buClr>
                <a:srgbClr val="00629B"/>
              </a:buClr>
              <a:buNone/>
            </a:pPr>
            <a:r>
              <a:rPr lang="en-US" sz="1400" b="1" dirty="0">
                <a:solidFill>
                  <a:srgbClr val="535F98"/>
                </a:solidFill>
                <a:latin typeface="Gadugi" panose="020B0502040204020203" pitchFamily="34" charset="0"/>
              </a:rPr>
              <a:t>Deadline:  Wednesday, September 22, 2021</a:t>
            </a:r>
          </a:p>
          <a:p>
            <a:pPr lvl="0">
              <a:buClr>
                <a:srgbClr val="535F98"/>
              </a:buClr>
            </a:pPr>
            <a:r>
              <a:rPr lang="en-US" sz="1400" dirty="0">
                <a:solidFill>
                  <a:schemeClr val="tx1"/>
                </a:solidFill>
                <a:latin typeface="Gadugi" panose="020B0502040204020203" pitchFamily="34" charset="0"/>
              </a:rPr>
              <a:t>Interactive, experiential training, skills acquisition, and discussion of treatments through case presentations</a:t>
            </a:r>
          </a:p>
          <a:p>
            <a:pPr lvl="0">
              <a:buClr>
                <a:srgbClr val="535F98"/>
              </a:buClr>
            </a:pPr>
            <a:r>
              <a:rPr lang="en-US" sz="1400" dirty="0">
                <a:solidFill>
                  <a:schemeClr val="tx1"/>
                </a:solidFill>
                <a:latin typeface="Gadugi" panose="020B0502040204020203" pitchFamily="34" charset="0"/>
              </a:rPr>
              <a:t>60 minutes</a:t>
            </a:r>
          </a:p>
          <a:p>
            <a:pPr lvl="0">
              <a:buClr>
                <a:srgbClr val="535F98"/>
              </a:buClr>
            </a:pPr>
            <a:r>
              <a:rPr lang="en-US" sz="1400" dirty="0">
                <a:solidFill>
                  <a:schemeClr val="tx1"/>
                </a:solidFill>
                <a:latin typeface="Gadugi" panose="020B0502040204020203" pitchFamily="34" charset="0"/>
              </a:rPr>
              <a:t>Up to 4 presenters</a:t>
            </a:r>
          </a:p>
          <a:p>
            <a:pPr lvl="0">
              <a:buClr>
                <a:srgbClr val="535F98"/>
              </a:buClr>
            </a:pPr>
            <a:r>
              <a:rPr lang="en-US" sz="1400" dirty="0">
                <a:solidFill>
                  <a:schemeClr val="tx1"/>
                </a:solidFill>
                <a:latin typeface="Gadugi" panose="020B0502040204020203" pitchFamily="34" charset="0"/>
              </a:rPr>
              <a:t>Submit a title, abstract (3000 characters maximum), three learning objectives.</a:t>
            </a:r>
          </a:p>
        </p:txBody>
      </p:sp>
      <p:sp>
        <p:nvSpPr>
          <p:cNvPr id="7" name="Slide Number Placeholder 6">
            <a:extLst>
              <a:ext uri="{FF2B5EF4-FFF2-40B4-BE49-F238E27FC236}">
                <a16:creationId xmlns:a16="http://schemas.microsoft.com/office/drawing/2014/main" id="{D528FF4B-B5DD-457A-B74E-4EA4A0F0FFCD}"/>
              </a:ext>
            </a:extLst>
          </p:cNvPr>
          <p:cNvSpPr>
            <a:spLocks noGrp="1"/>
          </p:cNvSpPr>
          <p:nvPr>
            <p:ph type="sldNum" sz="quarter" idx="12"/>
          </p:nvPr>
        </p:nvSpPr>
        <p:spPr>
          <a:xfrm>
            <a:off x="8153400" y="6550269"/>
            <a:ext cx="990600" cy="365125"/>
          </a:xfrm>
        </p:spPr>
        <p:txBody>
          <a:bodyPr/>
          <a:lstStyle/>
          <a:p>
            <a:fld id="{55ECC6BD-5F7F-4359-8630-92B9D4F16504}" type="slidenum">
              <a:rPr lang="en-US" sz="1800" smtClean="0">
                <a:solidFill>
                  <a:schemeClr val="accent6">
                    <a:lumMod val="75000"/>
                  </a:schemeClr>
                </a:solidFill>
              </a:rPr>
              <a:pPr/>
              <a:t>12</a:t>
            </a:fld>
            <a:endParaRPr lang="en-US" sz="1800" dirty="0">
              <a:solidFill>
                <a:schemeClr val="accent6">
                  <a:lumMod val="75000"/>
                </a:schemeClr>
              </a:solidFill>
            </a:endParaRPr>
          </a:p>
        </p:txBody>
      </p:sp>
      <p:pic>
        <p:nvPicPr>
          <p:cNvPr id="3" name="Picture 2" descr="A group of people sitting at a table&#10;&#10;Description automatically generated">
            <a:extLst>
              <a:ext uri="{FF2B5EF4-FFF2-40B4-BE49-F238E27FC236}">
                <a16:creationId xmlns:a16="http://schemas.microsoft.com/office/drawing/2014/main" id="{BF9F6EE7-031D-4AFC-8962-4CF67041D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67"/>
          <a:stretch/>
        </p:blipFill>
        <p:spPr>
          <a:xfrm>
            <a:off x="6800613" y="191207"/>
            <a:ext cx="2220452" cy="2018593"/>
          </a:xfrm>
          <a:prstGeom prst="rect">
            <a:avLst/>
          </a:prstGeom>
        </p:spPr>
      </p:pic>
      <p:pic>
        <p:nvPicPr>
          <p:cNvPr id="5" name="Picture 4" descr="Two people sitting at a desk&#10;&#10;Description automatically generated">
            <a:extLst>
              <a:ext uri="{FF2B5EF4-FFF2-40B4-BE49-F238E27FC236}">
                <a16:creationId xmlns:a16="http://schemas.microsoft.com/office/drawing/2014/main" id="{C24D3A45-3683-41D7-BD1B-9EDB096ED8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78" r="12222"/>
          <a:stretch/>
        </p:blipFill>
        <p:spPr>
          <a:xfrm>
            <a:off x="6800613" y="2303495"/>
            <a:ext cx="2229557" cy="2123387"/>
          </a:xfrm>
          <a:prstGeom prst="rect">
            <a:avLst/>
          </a:prstGeom>
        </p:spPr>
      </p:pic>
      <p:sp>
        <p:nvSpPr>
          <p:cNvPr id="9" name="Rectangle 8">
            <a:extLst>
              <a:ext uri="{FF2B5EF4-FFF2-40B4-BE49-F238E27FC236}">
                <a16:creationId xmlns:a16="http://schemas.microsoft.com/office/drawing/2014/main" id="{39AD59C4-9BE5-49FE-9C3D-3887F3A019F8}"/>
              </a:ext>
            </a:extLst>
          </p:cNvPr>
          <p:cNvSpPr/>
          <p:nvPr/>
        </p:nvSpPr>
        <p:spPr>
          <a:xfrm>
            <a:off x="0" y="4426882"/>
            <a:ext cx="9076267" cy="2462213"/>
          </a:xfrm>
          <a:prstGeom prst="rect">
            <a:avLst/>
          </a:prstGeom>
        </p:spPr>
        <p:txBody>
          <a:bodyPr wrap="square">
            <a:spAutoFit/>
          </a:bodyPr>
          <a:lstStyle/>
          <a:p>
            <a:pPr algn="just"/>
            <a:r>
              <a:rPr lang="en-US" sz="1400" dirty="0">
                <a:latin typeface="Gadugi" panose="020B0502040204020203" pitchFamily="34" charset="0"/>
              </a:rPr>
              <a:t>Some individuals do not sufficiently benefit from the evidence-based treatments currently available for anxiety disorders. One factor associated with poor treatment outcome is the presence of treatment-interfering behavior (TIB). This workshop will describe Treatment-Readiness Therapy (TRT), an approach to the modification of TIB. TRT is an integrative, modular approach that draws from a variety of research and sources, including cognitive and behavioral models and motivational interviewing principles, to address the various factors that influence TIB. This workshop will apply the principle components of TRT in the presentation of case vignettes. These vignettes will illustrate how to formulate a case.  Additional case examples for adults will demonstrate how to design interventions. TRT can be applied in different practice settings and by a range of providers treating individuals with behavioral and pharmacological treatment, or a combination. Attendees are encouraged to bring examples from their practice to discuss. This workshop is for experienced clinicians from all disciplines. Students, trainees and residents  are welcome and encouraged to attend to learn about cases in real-world settings. </a:t>
            </a:r>
          </a:p>
        </p:txBody>
      </p:sp>
      <p:sp>
        <p:nvSpPr>
          <p:cNvPr id="13" name="Title 3">
            <a:extLst>
              <a:ext uri="{FF2B5EF4-FFF2-40B4-BE49-F238E27FC236}">
                <a16:creationId xmlns:a16="http://schemas.microsoft.com/office/drawing/2014/main" id="{C80E7321-979C-4C53-A8C3-0DD050B0342D}"/>
              </a:ext>
            </a:extLst>
          </p:cNvPr>
          <p:cNvSpPr txBox="1">
            <a:spLocks/>
          </p:cNvSpPr>
          <p:nvPr/>
        </p:nvSpPr>
        <p:spPr>
          <a:xfrm>
            <a:off x="-533400" y="3768022"/>
            <a:ext cx="4175946" cy="458732"/>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1800" b="1" dirty="0">
                <a:solidFill>
                  <a:schemeClr val="tx1"/>
                </a:solidFill>
                <a:latin typeface="Gadugi" panose="020B0502040204020203" pitchFamily="34" charset="0"/>
              </a:rPr>
              <a:t>Sample Workshop Abstract</a:t>
            </a:r>
            <a:endParaRPr lang="en-US" sz="1800" dirty="0">
              <a:solidFill>
                <a:schemeClr val="tx1"/>
              </a:solidFill>
              <a:latin typeface="Gadugi" panose="020B0502040204020203" pitchFamily="34" charset="0"/>
            </a:endParaRPr>
          </a:p>
        </p:txBody>
      </p:sp>
    </p:spTree>
    <p:extLst>
      <p:ext uri="{BB962C8B-B14F-4D97-AF65-F5344CB8AC3E}">
        <p14:creationId xmlns:p14="http://schemas.microsoft.com/office/powerpoint/2010/main" val="293252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
            <a:ext cx="7924800" cy="609600"/>
          </a:xfrm>
        </p:spPr>
        <p:txBody>
          <a:bodyPr>
            <a:normAutofit/>
          </a:bodyPr>
          <a:lstStyle/>
          <a:p>
            <a:pPr algn="ctr"/>
            <a:r>
              <a:rPr lang="en-US" sz="2800" b="1" dirty="0">
                <a:solidFill>
                  <a:schemeClr val="tx1"/>
                </a:solidFill>
                <a:latin typeface="Gadugi" panose="020B0502040204020203" pitchFamily="34" charset="0"/>
              </a:rPr>
              <a:t>Sample Outline: Workshops</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0" y="685800"/>
            <a:ext cx="8686800" cy="4876800"/>
          </a:xfrm>
        </p:spPr>
        <p:txBody>
          <a:bodyPr>
            <a:noAutofit/>
          </a:bodyPr>
          <a:lstStyle/>
          <a:p>
            <a:pPr>
              <a:buClr>
                <a:srgbClr val="535F98"/>
              </a:buClr>
            </a:pPr>
            <a:r>
              <a:rPr lang="en-US" sz="1800" b="1" dirty="0">
                <a:solidFill>
                  <a:schemeClr val="tx1"/>
                </a:solidFill>
                <a:latin typeface="Gadugi" panose="020B0502040204020203" pitchFamily="34" charset="0"/>
              </a:rPr>
              <a:t>Format: </a:t>
            </a:r>
            <a:r>
              <a:rPr lang="en-US" sz="1800" dirty="0">
                <a:solidFill>
                  <a:schemeClr val="tx1"/>
                </a:solidFill>
                <a:latin typeface="Gadugi" panose="020B0502040204020203" pitchFamily="34" charset="0"/>
              </a:rPr>
              <a:t>Lecture, presentation of case vignettes to illustrate how to formulate a case.</a:t>
            </a:r>
          </a:p>
          <a:p>
            <a:pPr>
              <a:buClr>
                <a:srgbClr val="535F98"/>
              </a:buClr>
            </a:pPr>
            <a:r>
              <a:rPr lang="en-US" sz="1800" b="1" dirty="0">
                <a:solidFill>
                  <a:schemeClr val="tx1"/>
                </a:solidFill>
                <a:latin typeface="Gadugi" panose="020B0502040204020203" pitchFamily="34" charset="0"/>
              </a:rPr>
              <a:t>Overview of Workshop:</a:t>
            </a:r>
          </a:p>
          <a:p>
            <a:pPr lvl="1">
              <a:buClr>
                <a:srgbClr val="535F98"/>
              </a:buClr>
            </a:pPr>
            <a:r>
              <a:rPr lang="en-US" sz="1800" dirty="0">
                <a:solidFill>
                  <a:schemeClr val="tx1"/>
                </a:solidFill>
                <a:latin typeface="Gadugi" panose="020B0502040204020203" pitchFamily="34" charset="0"/>
              </a:rPr>
              <a:t>Introduce yourself.</a:t>
            </a:r>
          </a:p>
          <a:p>
            <a:pPr lvl="1">
              <a:buClr>
                <a:srgbClr val="535F98"/>
              </a:buClr>
            </a:pPr>
            <a:r>
              <a:rPr lang="en-US" sz="1800" dirty="0">
                <a:solidFill>
                  <a:schemeClr val="tx1"/>
                </a:solidFill>
                <a:latin typeface="Gadugi" panose="020B0502040204020203" pitchFamily="34" charset="0"/>
              </a:rPr>
              <a:t>Meet participants to understand level of familiarity and “burning questions.” Give overview of theoretical framework and research. </a:t>
            </a:r>
          </a:p>
          <a:p>
            <a:pPr lvl="1">
              <a:buClr>
                <a:srgbClr val="535F98"/>
              </a:buClr>
            </a:pPr>
            <a:r>
              <a:rPr lang="en-US" sz="1800" dirty="0">
                <a:solidFill>
                  <a:schemeClr val="tx1"/>
                </a:solidFill>
                <a:latin typeface="Gadugi" panose="020B0502040204020203" pitchFamily="34" charset="0"/>
              </a:rPr>
              <a:t>Show techniques taught using cases that clearly demonstrate how to implement this approach in different practice settings. </a:t>
            </a:r>
          </a:p>
          <a:p>
            <a:pPr lvl="1">
              <a:buClr>
                <a:srgbClr val="535F98"/>
              </a:buClr>
            </a:pPr>
            <a:r>
              <a:rPr lang="en-US" sz="1800" dirty="0">
                <a:solidFill>
                  <a:schemeClr val="tx1"/>
                </a:solidFill>
                <a:latin typeface="Gadugi" panose="020B0502040204020203" pitchFamily="34" charset="0"/>
              </a:rPr>
              <a:t>Follow-up discussion about barriers to implementation and answer questions.</a:t>
            </a:r>
          </a:p>
          <a:p>
            <a:pPr lvl="1">
              <a:buClr>
                <a:srgbClr val="535F98"/>
              </a:buClr>
            </a:pPr>
            <a:r>
              <a:rPr lang="en-US" sz="1800" dirty="0">
                <a:solidFill>
                  <a:schemeClr val="tx1"/>
                </a:solidFill>
                <a:latin typeface="Gadugi" panose="020B0502040204020203" pitchFamily="34" charset="0"/>
              </a:rPr>
              <a:t>Wrap up with how to learn more. </a:t>
            </a:r>
          </a:p>
          <a:p>
            <a:pPr>
              <a:buClr>
                <a:srgbClr val="535F98"/>
              </a:buClr>
            </a:pPr>
            <a:r>
              <a:rPr lang="en-US" sz="1800" b="1" dirty="0">
                <a:solidFill>
                  <a:schemeClr val="tx1"/>
                </a:solidFill>
                <a:latin typeface="Gadugi" panose="020B0502040204020203" pitchFamily="34" charset="0"/>
              </a:rPr>
              <a:t>State past experience, such as: </a:t>
            </a:r>
            <a:r>
              <a:rPr lang="en-US" sz="1800" dirty="0">
                <a:solidFill>
                  <a:schemeClr val="tx1"/>
                </a:solidFill>
                <a:latin typeface="Gadugi" panose="020B0502040204020203" pitchFamily="34" charset="0"/>
              </a:rPr>
              <a:t>“I have presented versions of this workshop at national meetings for the XYZ Association, Society of ABC, and regional meetings in the Southwest over the past five years. I am certified in CBT.”</a:t>
            </a:r>
          </a:p>
          <a:p>
            <a:pPr marL="0" indent="0">
              <a:lnSpc>
                <a:spcPct val="150000"/>
              </a:lnSpc>
              <a:buNone/>
            </a:pPr>
            <a:endParaRPr lang="en-US" sz="1600" dirty="0"/>
          </a:p>
        </p:txBody>
      </p:sp>
      <p:sp>
        <p:nvSpPr>
          <p:cNvPr id="6" name="Slide Number Placeholder 5">
            <a:extLst>
              <a:ext uri="{FF2B5EF4-FFF2-40B4-BE49-F238E27FC236}">
                <a16:creationId xmlns:a16="http://schemas.microsoft.com/office/drawing/2014/main" id="{6E47D931-C9E3-44FC-A05C-FA062BEADE52}"/>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13</a:t>
            </a:fld>
            <a:endParaRPr lang="en-US" sz="1800" dirty="0">
              <a:solidFill>
                <a:schemeClr val="accent6">
                  <a:lumMod val="75000"/>
                </a:schemeClr>
              </a:solidFill>
            </a:endParaRPr>
          </a:p>
        </p:txBody>
      </p:sp>
    </p:spTree>
    <p:extLst>
      <p:ext uri="{BB962C8B-B14F-4D97-AF65-F5344CB8AC3E}">
        <p14:creationId xmlns:p14="http://schemas.microsoft.com/office/powerpoint/2010/main" val="31992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2605869" y="118601"/>
            <a:ext cx="5029200" cy="609600"/>
          </a:xfrm>
        </p:spPr>
        <p:txBody>
          <a:bodyPr>
            <a:normAutofit fontScale="90000"/>
          </a:bodyPr>
          <a:lstStyle/>
          <a:p>
            <a:pPr algn="ctr"/>
            <a:r>
              <a:rPr lang="en-US" sz="3100" b="1" dirty="0">
                <a:solidFill>
                  <a:schemeClr val="tx1"/>
                </a:solidFill>
                <a:latin typeface="Gadugi" panose="020B0502040204020203" pitchFamily="34" charset="0"/>
              </a:rPr>
              <a:t>Roundtables</a:t>
            </a:r>
            <a:r>
              <a:rPr lang="en-US" sz="4100" b="1" dirty="0">
                <a:solidFill>
                  <a:srgbClr val="9D2235"/>
                </a:solidFill>
                <a:latin typeface="Gadugi" panose="020B0502040204020203" pitchFamily="34" charset="0"/>
              </a:rPr>
              <a:t>	</a:t>
            </a:r>
            <a:endParaRPr lang="en-US" sz="4100" dirty="0">
              <a:solidFill>
                <a:srgbClr val="9D2235"/>
              </a:solidFill>
              <a:latin typeface="Gadugi" panose="020B0502040204020203" pitchFamily="34" charset="0"/>
            </a:endParaRPr>
          </a:p>
        </p:txBody>
      </p:sp>
      <p:pic>
        <p:nvPicPr>
          <p:cNvPr id="16" name="Content Placeholder 15">
            <a:extLst>
              <a:ext uri="{FF2B5EF4-FFF2-40B4-BE49-F238E27FC236}">
                <a16:creationId xmlns:a16="http://schemas.microsoft.com/office/drawing/2014/main" id="{039CE77A-9422-42B1-AFDD-12729F9AF61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82637" y="1865313"/>
            <a:ext cx="2605869" cy="1737059"/>
          </a:xfrm>
        </p:spPr>
      </p:pic>
      <p:sp>
        <p:nvSpPr>
          <p:cNvPr id="6" name="Content Placeholder 5"/>
          <p:cNvSpPr>
            <a:spLocks noGrp="1"/>
          </p:cNvSpPr>
          <p:nvPr>
            <p:ph sz="quarter" idx="4"/>
          </p:nvPr>
        </p:nvSpPr>
        <p:spPr>
          <a:xfrm>
            <a:off x="0" y="664872"/>
            <a:ext cx="9144000" cy="2678221"/>
          </a:xfrm>
        </p:spPr>
        <p:txBody>
          <a:bodyPr>
            <a:noAutofit/>
          </a:bodyPr>
          <a:lstStyle/>
          <a:p>
            <a:pPr marL="0" lvl="0" indent="0">
              <a:buClr>
                <a:srgbClr val="00629B"/>
              </a:buClr>
              <a:buNone/>
            </a:pPr>
            <a:r>
              <a:rPr lang="en-US" sz="1400" b="1" dirty="0">
                <a:solidFill>
                  <a:srgbClr val="535F98"/>
                </a:solidFill>
                <a:latin typeface="Gadugi" panose="020B0502040204020203" pitchFamily="34" charset="0"/>
              </a:rPr>
              <a:t>Deadline:  September 22, 2021</a:t>
            </a:r>
          </a:p>
          <a:p>
            <a:pPr lvl="0">
              <a:buClr>
                <a:srgbClr val="535F98"/>
              </a:buClr>
            </a:pPr>
            <a:r>
              <a:rPr lang="en-US" sz="1400" dirty="0">
                <a:solidFill>
                  <a:schemeClr val="tx1"/>
                </a:solidFill>
                <a:latin typeface="Gadugi" panose="020B0502040204020203" pitchFamily="34" charset="0"/>
              </a:rPr>
              <a:t>Interactive discussion on a focused topic, case presentations, issue, or question in practice or research</a:t>
            </a:r>
          </a:p>
          <a:p>
            <a:pPr lvl="0">
              <a:buClr>
                <a:srgbClr val="535F98"/>
              </a:buClr>
            </a:pPr>
            <a:r>
              <a:rPr lang="en-US" sz="1400" dirty="0">
                <a:solidFill>
                  <a:schemeClr val="tx1"/>
                </a:solidFill>
                <a:latin typeface="Gadugi" panose="020B0502040204020203" pitchFamily="34" charset="0"/>
              </a:rPr>
              <a:t>Submit title, abstract (3000 characters maximum), </a:t>
            </a:r>
            <a:r>
              <a:rPr lang="en-US" sz="1400" b="1" i="1" dirty="0">
                <a:solidFill>
                  <a:schemeClr val="tx1"/>
                </a:solidFill>
                <a:latin typeface="Gadugi" panose="020B0502040204020203" pitchFamily="34" charset="0"/>
              </a:rPr>
              <a:t>including specialty area of panelists but NOT names, </a:t>
            </a:r>
            <a:r>
              <a:rPr lang="en-US" sz="1400" i="1" dirty="0">
                <a:solidFill>
                  <a:schemeClr val="tx1"/>
                </a:solidFill>
                <a:latin typeface="Gadugi" panose="020B0502040204020203" pitchFamily="34" charset="0"/>
              </a:rPr>
              <a:t>target audience, </a:t>
            </a:r>
            <a:r>
              <a:rPr lang="en-US" sz="1400" dirty="0">
                <a:solidFill>
                  <a:schemeClr val="tx1"/>
                </a:solidFill>
                <a:latin typeface="Gadugi" panose="020B0502040204020203" pitchFamily="34" charset="0"/>
              </a:rPr>
              <a:t>and three learning objectives.</a:t>
            </a:r>
          </a:p>
          <a:p>
            <a:pPr lvl="0">
              <a:buClr>
                <a:srgbClr val="535F98"/>
              </a:buClr>
            </a:pPr>
            <a:r>
              <a:rPr lang="en-US" sz="1400" dirty="0">
                <a:solidFill>
                  <a:schemeClr val="tx1"/>
                </a:solidFill>
                <a:latin typeface="Gadugi" panose="020B0502040204020203" pitchFamily="34" charset="0"/>
              </a:rPr>
              <a:t>60 minutes</a:t>
            </a:r>
          </a:p>
          <a:p>
            <a:pPr lvl="0">
              <a:buClr>
                <a:srgbClr val="535F98"/>
              </a:buClr>
            </a:pPr>
            <a:r>
              <a:rPr lang="en-US" sz="1400" dirty="0">
                <a:solidFill>
                  <a:schemeClr val="tx1"/>
                </a:solidFill>
                <a:latin typeface="Gadugi" panose="020B0502040204020203" pitchFamily="34" charset="0"/>
              </a:rPr>
              <a:t>Minimum 3; Maximum 5 panelists plus chair</a:t>
            </a:r>
          </a:p>
        </p:txBody>
      </p:sp>
      <p:sp>
        <p:nvSpPr>
          <p:cNvPr id="7" name="Slide Number Placeholder 6">
            <a:extLst>
              <a:ext uri="{FF2B5EF4-FFF2-40B4-BE49-F238E27FC236}">
                <a16:creationId xmlns:a16="http://schemas.microsoft.com/office/drawing/2014/main" id="{99E5E040-0374-4E18-B174-75A80352BF30}"/>
              </a:ext>
            </a:extLst>
          </p:cNvPr>
          <p:cNvSpPr>
            <a:spLocks noGrp="1"/>
          </p:cNvSpPr>
          <p:nvPr>
            <p:ph type="sldNum" sz="quarter" idx="12"/>
          </p:nvPr>
        </p:nvSpPr>
        <p:spPr>
          <a:xfrm>
            <a:off x="8063826" y="6324600"/>
            <a:ext cx="990600" cy="365125"/>
          </a:xfrm>
        </p:spPr>
        <p:txBody>
          <a:bodyPr/>
          <a:lstStyle/>
          <a:p>
            <a:fld id="{55ECC6BD-5F7F-4359-8630-92B9D4F16504}" type="slidenum">
              <a:rPr lang="en-US" sz="1800" smtClean="0">
                <a:solidFill>
                  <a:schemeClr val="accent6">
                    <a:lumMod val="75000"/>
                  </a:schemeClr>
                </a:solidFill>
              </a:rPr>
              <a:pPr/>
              <a:t>14</a:t>
            </a:fld>
            <a:endParaRPr lang="en-US" sz="1800" dirty="0">
              <a:solidFill>
                <a:schemeClr val="accent6">
                  <a:lumMod val="75000"/>
                </a:schemeClr>
              </a:solidFill>
            </a:endParaRPr>
          </a:p>
        </p:txBody>
      </p:sp>
      <p:sp>
        <p:nvSpPr>
          <p:cNvPr id="2" name="Rectangle 1">
            <a:extLst>
              <a:ext uri="{FF2B5EF4-FFF2-40B4-BE49-F238E27FC236}">
                <a16:creationId xmlns:a16="http://schemas.microsoft.com/office/drawing/2014/main" id="{4C8DE249-2384-4D86-8237-A953620961B6}"/>
              </a:ext>
            </a:extLst>
          </p:cNvPr>
          <p:cNvSpPr/>
          <p:nvPr/>
        </p:nvSpPr>
        <p:spPr>
          <a:xfrm>
            <a:off x="89573" y="3562235"/>
            <a:ext cx="8964853" cy="3323987"/>
          </a:xfrm>
          <a:prstGeom prst="rect">
            <a:avLst/>
          </a:prstGeom>
        </p:spPr>
        <p:txBody>
          <a:bodyPr wrap="square">
            <a:spAutoFit/>
          </a:bodyPr>
          <a:lstStyle/>
          <a:p>
            <a:r>
              <a:rPr lang="en-US" sz="1400" dirty="0">
                <a:latin typeface="Gadugi" panose="020B0502040204020203" pitchFamily="34" charset="0"/>
              </a:rPr>
              <a:t>Technology-augmented interventions address many of the challenges, including availability, accessibility, and efficacy of CBT for anxiety disorders. Given recent advances in the availability and affordability of smart and mobile devices and tablet technologies, we’re seeing a paradigm shift in the delivery of evidence-based treatments. This trend will increase accessibility to clinically effective and cost-efficient care with experientially driven, user-friendly technology products combining interactive media and best practices. These technologies have the potential to dramatically change the climate for early outreach, dissemination, and implementation of EBTs targeted to needs of clinicians, patients, and their families. Four panelists will discuss research and clinical projects that target the development, evaluation, and dissemination of technology-enhanced clinical tools. Projects reviewed will include educational, assessment, and treatments solutions targeting PTSD, social anxiety disorder, and pediatric spectrum anxiety as a whole. The panelists will share successes and challenges related to their respective technologies, including live demonstration of project features. Given the panelists’ unique expertise and access to a variety of enabling technologies, they will discuss how these technologies (e.g., webcams, online videos, virtual reality) can be incorporated in the delivery of interventions for the novice or seasoned clinician. Audience members will be encouraged to ask questions, share their experiences with technology, and witness or interact firsthand with the panelists’ technologies during the presentations. </a:t>
            </a:r>
            <a:endParaRPr lang="en-US" sz="1400" b="1" dirty="0">
              <a:latin typeface="Gadugi" panose="020B0502040204020203" pitchFamily="34" charset="0"/>
            </a:endParaRPr>
          </a:p>
        </p:txBody>
      </p:sp>
      <p:sp>
        <p:nvSpPr>
          <p:cNvPr id="3" name="Rectangle 2">
            <a:extLst>
              <a:ext uri="{FF2B5EF4-FFF2-40B4-BE49-F238E27FC236}">
                <a16:creationId xmlns:a16="http://schemas.microsoft.com/office/drawing/2014/main" id="{DEDFDD45-03D5-4A58-9B37-C76EE4C785B0}"/>
              </a:ext>
            </a:extLst>
          </p:cNvPr>
          <p:cNvSpPr/>
          <p:nvPr/>
        </p:nvSpPr>
        <p:spPr>
          <a:xfrm>
            <a:off x="89573" y="3233040"/>
            <a:ext cx="3338414" cy="369332"/>
          </a:xfrm>
          <a:prstGeom prst="rect">
            <a:avLst/>
          </a:prstGeom>
        </p:spPr>
        <p:txBody>
          <a:bodyPr wrap="none">
            <a:spAutoFit/>
          </a:bodyPr>
          <a:lstStyle/>
          <a:p>
            <a:r>
              <a:rPr lang="en-US" b="1" dirty="0">
                <a:latin typeface="Gadugi" panose="020B0502040204020203" pitchFamily="34" charset="0"/>
              </a:rPr>
              <a:t>Sample Roundtable Abstract</a:t>
            </a:r>
            <a:endParaRPr lang="en-US" dirty="0"/>
          </a:p>
        </p:txBody>
      </p:sp>
    </p:spTree>
    <p:extLst>
      <p:ext uri="{BB962C8B-B14F-4D97-AF65-F5344CB8AC3E}">
        <p14:creationId xmlns:p14="http://schemas.microsoft.com/office/powerpoint/2010/main" val="324882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00386"/>
            <a:ext cx="7886700" cy="879143"/>
          </a:xfrm>
        </p:spPr>
        <p:txBody>
          <a:bodyPr>
            <a:noAutofit/>
          </a:bodyPr>
          <a:lstStyle/>
          <a:p>
            <a:pPr algn="ctr"/>
            <a:r>
              <a:rPr lang="en-US" sz="2800" b="1" dirty="0">
                <a:solidFill>
                  <a:schemeClr val="tx1"/>
                </a:solidFill>
                <a:latin typeface="Gadugi" panose="020B0502040204020203" pitchFamily="34" charset="0"/>
              </a:rPr>
              <a:t>Review Criteria for  </a:t>
            </a:r>
            <a:br>
              <a:rPr lang="en-US" sz="2800" b="1" dirty="0">
                <a:solidFill>
                  <a:schemeClr val="tx1"/>
                </a:solidFill>
                <a:latin typeface="Gadugi" panose="020B0502040204020203" pitchFamily="34" charset="0"/>
              </a:rPr>
            </a:br>
            <a:r>
              <a:rPr lang="en-US" sz="2800" b="1" dirty="0">
                <a:solidFill>
                  <a:schemeClr val="tx1"/>
                </a:solidFill>
                <a:latin typeface="Gadugi" panose="020B0502040204020203" pitchFamily="34" charset="0"/>
              </a:rPr>
              <a:t>Symposia, Workshops, Roundtables</a:t>
            </a:r>
          </a:p>
        </p:txBody>
      </p:sp>
      <p:sp>
        <p:nvSpPr>
          <p:cNvPr id="6" name="Content Placeholder 5"/>
          <p:cNvSpPr>
            <a:spLocks noGrp="1"/>
          </p:cNvSpPr>
          <p:nvPr>
            <p:ph sz="half" idx="2"/>
          </p:nvPr>
        </p:nvSpPr>
        <p:spPr>
          <a:xfrm>
            <a:off x="228600" y="1140614"/>
            <a:ext cx="9753600" cy="2601871"/>
          </a:xfrm>
        </p:spPr>
        <p:txBody>
          <a:bodyPr numCol="2">
            <a:noAutofit/>
          </a:bodyPr>
          <a:lstStyle/>
          <a:p>
            <a:pPr marL="0" lvl="0" indent="0">
              <a:spcBef>
                <a:spcPts val="1000"/>
              </a:spcBef>
              <a:buClr>
                <a:srgbClr val="00629B"/>
              </a:buClr>
              <a:buNone/>
            </a:pPr>
            <a:r>
              <a:rPr lang="en-US" sz="1600" b="1" dirty="0">
                <a:solidFill>
                  <a:srgbClr val="535F98"/>
                </a:solidFill>
                <a:latin typeface="Gadugi" panose="020B0502040204020203" pitchFamily="34" charset="0"/>
              </a:rPr>
              <a:t>Highly-Ranked Presentations:</a:t>
            </a:r>
          </a:p>
          <a:p>
            <a:pPr>
              <a:spcBef>
                <a:spcPts val="1000"/>
              </a:spcBef>
              <a:buClr>
                <a:srgbClr val="535F98"/>
              </a:buClr>
            </a:pPr>
            <a:r>
              <a:rPr lang="en-US" sz="1200" dirty="0">
                <a:solidFill>
                  <a:schemeClr val="tx1"/>
                </a:solidFill>
                <a:latin typeface="Gadugi" panose="020B0502040204020203" pitchFamily="34" charset="0"/>
              </a:rPr>
              <a:t>Present innovative or novel approaches, techniques, or treatments.</a:t>
            </a:r>
          </a:p>
          <a:p>
            <a:pPr>
              <a:spcBef>
                <a:spcPts val="1000"/>
              </a:spcBef>
              <a:buClr>
                <a:srgbClr val="535F98"/>
              </a:buClr>
            </a:pPr>
            <a:r>
              <a:rPr lang="en-US" sz="1200" dirty="0">
                <a:solidFill>
                  <a:schemeClr val="tx1"/>
                </a:solidFill>
                <a:latin typeface="Gadugi" panose="020B0502040204020203" pitchFamily="34" charset="0"/>
              </a:rPr>
              <a:t>Include researchers and clinicians on symposia and roundtables.</a:t>
            </a:r>
          </a:p>
          <a:p>
            <a:pPr>
              <a:spcBef>
                <a:spcPts val="1000"/>
              </a:spcBef>
              <a:buClr>
                <a:srgbClr val="535F98"/>
              </a:buClr>
            </a:pPr>
            <a:r>
              <a:rPr lang="en-US" sz="1200" dirty="0">
                <a:solidFill>
                  <a:schemeClr val="tx1"/>
                </a:solidFill>
                <a:latin typeface="Gadugi" panose="020B0502040204020203" pitchFamily="34" charset="0"/>
              </a:rPr>
              <a:t>Address an important, highly relevant, or hot topic.</a:t>
            </a:r>
          </a:p>
          <a:p>
            <a:pPr>
              <a:spcBef>
                <a:spcPts val="1000"/>
              </a:spcBef>
              <a:buClr>
                <a:srgbClr val="535F98"/>
              </a:buClr>
            </a:pPr>
            <a:r>
              <a:rPr lang="en-US" sz="1200" dirty="0">
                <a:solidFill>
                  <a:schemeClr val="tx1"/>
                </a:solidFill>
                <a:latin typeface="Gadugi" panose="020B0502040204020203" pitchFamily="34" charset="0"/>
              </a:rPr>
              <a:t>Include a topic that is a good fit with conference theme.</a:t>
            </a:r>
          </a:p>
          <a:p>
            <a:pPr>
              <a:spcBef>
                <a:spcPts val="1000"/>
              </a:spcBef>
              <a:buClr>
                <a:srgbClr val="535F98"/>
              </a:buClr>
            </a:pPr>
            <a:r>
              <a:rPr lang="en-US" sz="1200" dirty="0">
                <a:solidFill>
                  <a:schemeClr val="tx1"/>
                </a:solidFill>
                <a:latin typeface="Gadugi" panose="020B0502040204020203" pitchFamily="34" charset="0"/>
              </a:rPr>
              <a:t>Provide high-value opportunities for learning and networking.</a:t>
            </a:r>
          </a:p>
          <a:p>
            <a:pPr>
              <a:spcBef>
                <a:spcPts val="1000"/>
              </a:spcBef>
              <a:buClr>
                <a:srgbClr val="535F98"/>
              </a:buClr>
            </a:pPr>
            <a:r>
              <a:rPr lang="en-US" sz="1200" dirty="0">
                <a:solidFill>
                  <a:schemeClr val="tx1"/>
                </a:solidFill>
                <a:latin typeface="Gadugi" panose="020B0502040204020203" pitchFamily="34" charset="0"/>
              </a:rPr>
              <a:t>Present new data (for research sessions).</a:t>
            </a:r>
          </a:p>
          <a:p>
            <a:pPr>
              <a:spcBef>
                <a:spcPts val="1000"/>
              </a:spcBef>
              <a:buClr>
                <a:srgbClr val="535F98"/>
              </a:buClr>
            </a:pPr>
            <a:r>
              <a:rPr lang="en-US" sz="1200" dirty="0">
                <a:solidFill>
                  <a:schemeClr val="tx1"/>
                </a:solidFill>
                <a:latin typeface="Gadugi" panose="020B0502040204020203" pitchFamily="34" charset="0"/>
              </a:rPr>
              <a:t>Address challenges or obstacles that arise when implementing treatments (for practice sessions).</a:t>
            </a: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indent="0">
              <a:spcBef>
                <a:spcPts val="1000"/>
              </a:spcBef>
              <a:buNone/>
            </a:pPr>
            <a:endParaRPr lang="en-US" sz="1000" dirty="0"/>
          </a:p>
        </p:txBody>
      </p:sp>
      <p:sp>
        <p:nvSpPr>
          <p:cNvPr id="10" name="Content Placeholder 5"/>
          <p:cNvSpPr>
            <a:spLocks noGrp="1"/>
          </p:cNvSpPr>
          <p:nvPr>
            <p:ph sz="quarter" idx="4"/>
          </p:nvPr>
        </p:nvSpPr>
        <p:spPr>
          <a:xfrm>
            <a:off x="5257800" y="1140614"/>
            <a:ext cx="6934200" cy="1524000"/>
          </a:xfrm>
        </p:spPr>
        <p:txBody>
          <a:bodyPr numCol="2">
            <a:noAutofit/>
          </a:bodyPr>
          <a:lstStyle/>
          <a:p>
            <a:pPr marL="0" lvl="0" indent="0">
              <a:spcBef>
                <a:spcPts val="1000"/>
              </a:spcBef>
              <a:buClr>
                <a:srgbClr val="00629B"/>
              </a:buClr>
              <a:buNone/>
            </a:pPr>
            <a:r>
              <a:rPr lang="en-US" sz="1600" b="1" dirty="0">
                <a:solidFill>
                  <a:srgbClr val="535F98"/>
                </a:solidFill>
                <a:latin typeface="Gadugi" panose="020B0502040204020203" pitchFamily="34" charset="0"/>
              </a:rPr>
              <a:t>Criteria:</a:t>
            </a:r>
          </a:p>
          <a:p>
            <a:pPr>
              <a:spcBef>
                <a:spcPts val="1000"/>
              </a:spcBef>
              <a:buClr>
                <a:srgbClr val="535F98"/>
              </a:buClr>
            </a:pPr>
            <a:r>
              <a:rPr lang="en-US" sz="1200" dirty="0">
                <a:solidFill>
                  <a:schemeClr val="tx1"/>
                </a:solidFill>
                <a:latin typeface="Gadugi" panose="020B0502040204020203" pitchFamily="34" charset="0"/>
              </a:rPr>
              <a:t>Clearly written abstract and learning objectives. </a:t>
            </a:r>
          </a:p>
          <a:p>
            <a:pPr>
              <a:spcBef>
                <a:spcPts val="1000"/>
              </a:spcBef>
              <a:buClr>
                <a:srgbClr val="535F98"/>
              </a:buClr>
            </a:pPr>
            <a:r>
              <a:rPr lang="en-US" sz="1200" dirty="0">
                <a:solidFill>
                  <a:schemeClr val="tx1"/>
                </a:solidFill>
                <a:latin typeface="Gadugi" panose="020B0502040204020203" pitchFamily="34" charset="0"/>
              </a:rPr>
              <a:t>Clearly described outcomes. </a:t>
            </a:r>
          </a:p>
          <a:p>
            <a:pPr>
              <a:spcBef>
                <a:spcPts val="1000"/>
              </a:spcBef>
              <a:buClr>
                <a:srgbClr val="535F98"/>
              </a:buClr>
            </a:pPr>
            <a:r>
              <a:rPr lang="en-US" sz="1200" dirty="0">
                <a:solidFill>
                  <a:schemeClr val="tx1"/>
                </a:solidFill>
                <a:latin typeface="Gadugi" panose="020B0502040204020203" pitchFamily="34" charset="0"/>
              </a:rPr>
              <a:t>Description of why new skills, techniques, or approaches are important (for workshops).</a:t>
            </a:r>
          </a:p>
          <a:p>
            <a:pPr>
              <a:spcBef>
                <a:spcPts val="1000"/>
              </a:spcBef>
              <a:buClr>
                <a:srgbClr val="535F98"/>
              </a:buClr>
            </a:pPr>
            <a:r>
              <a:rPr lang="en-US" sz="1200" dirty="0">
                <a:solidFill>
                  <a:schemeClr val="tx1"/>
                </a:solidFill>
                <a:latin typeface="Gadugi" panose="020B0502040204020203" pitchFamily="34" charset="0"/>
              </a:rPr>
              <a:t>Results must be included for symposia abstracts</a:t>
            </a:r>
          </a:p>
          <a:p>
            <a:pPr>
              <a:spcBef>
                <a:spcPts val="1000"/>
              </a:spcBef>
              <a:buClr>
                <a:srgbClr val="00629B"/>
              </a:buClr>
            </a:pPr>
            <a:endParaRPr lang="en-US" sz="1200" dirty="0">
              <a:solidFill>
                <a:schemeClr val="tx1"/>
              </a:solidFill>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indent="0">
              <a:spcBef>
                <a:spcPts val="1000"/>
              </a:spcBef>
              <a:buNone/>
            </a:pPr>
            <a:endParaRPr lang="en-US" sz="1000" dirty="0"/>
          </a:p>
        </p:txBody>
      </p:sp>
      <p:sp>
        <p:nvSpPr>
          <p:cNvPr id="5" name="Slide Number Placeholder 4">
            <a:extLst>
              <a:ext uri="{FF2B5EF4-FFF2-40B4-BE49-F238E27FC236}">
                <a16:creationId xmlns:a16="http://schemas.microsoft.com/office/drawing/2014/main" id="{253E5546-0935-4918-A5C0-1D221D715280}"/>
              </a:ext>
            </a:extLst>
          </p:cNvPr>
          <p:cNvSpPr>
            <a:spLocks noGrp="1"/>
          </p:cNvSpPr>
          <p:nvPr>
            <p:ph type="sldNum" sz="quarter" idx="12"/>
          </p:nvPr>
        </p:nvSpPr>
        <p:spPr>
          <a:xfrm>
            <a:off x="7848600" y="6393838"/>
            <a:ext cx="990600" cy="365125"/>
          </a:xfrm>
        </p:spPr>
        <p:txBody>
          <a:bodyPr/>
          <a:lstStyle/>
          <a:p>
            <a:fld id="{55ECC6BD-5F7F-4359-8630-92B9D4F16504}" type="slidenum">
              <a:rPr lang="en-US" sz="1800" smtClean="0">
                <a:solidFill>
                  <a:schemeClr val="accent6">
                    <a:lumMod val="75000"/>
                  </a:schemeClr>
                </a:solidFill>
              </a:rPr>
              <a:pPr/>
              <a:t>15</a:t>
            </a:fld>
            <a:endParaRPr lang="en-US" sz="1800" dirty="0">
              <a:solidFill>
                <a:schemeClr val="accent6">
                  <a:lumMod val="75000"/>
                </a:schemeClr>
              </a:solidFill>
            </a:endParaRPr>
          </a:p>
        </p:txBody>
      </p:sp>
      <p:sp>
        <p:nvSpPr>
          <p:cNvPr id="4" name="Rectangle 3">
            <a:extLst>
              <a:ext uri="{FF2B5EF4-FFF2-40B4-BE49-F238E27FC236}">
                <a16:creationId xmlns:a16="http://schemas.microsoft.com/office/drawing/2014/main" id="{14290159-D338-4CC9-BD9C-3DCC945F87A3}"/>
              </a:ext>
            </a:extLst>
          </p:cNvPr>
          <p:cNvSpPr/>
          <p:nvPr/>
        </p:nvSpPr>
        <p:spPr>
          <a:xfrm>
            <a:off x="179294" y="4033791"/>
            <a:ext cx="8888506" cy="2693045"/>
          </a:xfrm>
          <a:prstGeom prst="rect">
            <a:avLst/>
          </a:prstGeom>
        </p:spPr>
        <p:txBody>
          <a:bodyPr wrap="square">
            <a:spAutoFit/>
          </a:bodyPr>
          <a:lstStyle/>
          <a:p>
            <a:pPr lvl="0">
              <a:spcBef>
                <a:spcPts val="600"/>
              </a:spcBef>
              <a:buClr>
                <a:srgbClr val="00629B"/>
              </a:buClr>
            </a:pPr>
            <a:r>
              <a:rPr lang="en-US" b="1" dirty="0">
                <a:solidFill>
                  <a:srgbClr val="535F98"/>
                </a:solidFill>
                <a:latin typeface="Gadugi" panose="020B0502040204020203" pitchFamily="34" charset="0"/>
              </a:rPr>
              <a:t>Important Notes:</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ea typeface="Gadugi" panose="020B0502040204020203" pitchFamily="34" charset="0"/>
              </a:rPr>
              <a:t>We encourage interactive presentations comprised of both clinicians and researchers and also speakers from different institutions and countries.</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ea typeface="Gadugi" panose="020B0502040204020203" pitchFamily="34" charset="0"/>
              </a:rPr>
              <a:t>We encourage submissions related to the 2022 Theme – Common Psychopathology: What the Past Can Tell Us About the Future.</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ea typeface="Gadugi" panose="020B0502040204020203" pitchFamily="34" charset="0"/>
              </a:rPr>
              <a:t>We strongly encourage submissions on diversity and related to cultural, racial, and socioeconomic barriers to mental health care.</a:t>
            </a:r>
            <a:endParaRPr lang="en-US" sz="1400" b="1" dirty="0">
              <a:latin typeface="Gadugi" panose="020B0502040204020203" pitchFamily="34" charset="0"/>
              <a:ea typeface="Gadugi" panose="020B0502040204020203" pitchFamily="34" charset="0"/>
            </a:endParaRP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rPr>
              <a:t>New first-time presentations will be given priority</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rPr>
              <a:t>If a presentation has been made previously at ADAA, presenter needs to provide a rationale for why it should be repeated. </a:t>
            </a:r>
          </a:p>
        </p:txBody>
      </p:sp>
    </p:spTree>
    <p:extLst>
      <p:ext uri="{BB962C8B-B14F-4D97-AF65-F5344CB8AC3E}">
        <p14:creationId xmlns:p14="http://schemas.microsoft.com/office/powerpoint/2010/main" val="135770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1828800" y="306968"/>
            <a:ext cx="5718884" cy="914400"/>
          </a:xfrm>
        </p:spPr>
        <p:txBody>
          <a:bodyPr>
            <a:normAutofit/>
          </a:bodyPr>
          <a:lstStyle/>
          <a:p>
            <a:r>
              <a:rPr lang="en-US" sz="2800" b="1" dirty="0">
                <a:solidFill>
                  <a:schemeClr val="tx1"/>
                </a:solidFill>
                <a:latin typeface="Gadugi" panose="020B0502040204020203" pitchFamily="34" charset="0"/>
                <a:ea typeface="Gadugi" panose="020B0502040204020203" pitchFamily="34" charset="0"/>
              </a:rPr>
              <a:t>Learning Objectives</a:t>
            </a:r>
          </a:p>
        </p:txBody>
      </p:sp>
      <p:sp>
        <p:nvSpPr>
          <p:cNvPr id="5" name="Text Placeholder 4"/>
          <p:cNvSpPr>
            <a:spLocks noGrp="1"/>
          </p:cNvSpPr>
          <p:nvPr>
            <p:ph type="body" idx="1"/>
          </p:nvPr>
        </p:nvSpPr>
        <p:spPr>
          <a:xfrm>
            <a:off x="4800600" y="1219200"/>
            <a:ext cx="3505200" cy="607541"/>
          </a:xfrm>
        </p:spPr>
        <p:txBody>
          <a:bodyPr>
            <a:normAutofit/>
          </a:bodyPr>
          <a:lstStyle/>
          <a:p>
            <a:r>
              <a:rPr lang="en-US" b="1" dirty="0">
                <a:solidFill>
                  <a:srgbClr val="535F98"/>
                </a:solidFill>
                <a:latin typeface="Gadugi" panose="020B0502040204020203" pitchFamily="34" charset="0"/>
              </a:rPr>
              <a:t>Examples</a:t>
            </a:r>
          </a:p>
        </p:txBody>
      </p:sp>
      <p:sp>
        <p:nvSpPr>
          <p:cNvPr id="7" name="Content Placeholder 6"/>
          <p:cNvSpPr>
            <a:spLocks noGrp="1"/>
          </p:cNvSpPr>
          <p:nvPr>
            <p:ph sz="half" idx="2"/>
          </p:nvPr>
        </p:nvSpPr>
        <p:spPr>
          <a:xfrm>
            <a:off x="228600" y="1870880"/>
            <a:ext cx="4114800" cy="4987120"/>
          </a:xfrm>
        </p:spPr>
        <p:txBody>
          <a:bodyPr>
            <a:normAutofit fontScale="25000" lnSpcReduction="20000"/>
          </a:bodyPr>
          <a:lstStyle/>
          <a:p>
            <a:pPr>
              <a:buClr>
                <a:srgbClr val="535F98"/>
              </a:buClr>
            </a:pPr>
            <a:r>
              <a:rPr lang="en-US" sz="7200" b="1" dirty="0">
                <a:solidFill>
                  <a:schemeClr val="tx1"/>
                </a:solidFill>
                <a:latin typeface="Gadugi" panose="020B0502040204020203" pitchFamily="34" charset="0"/>
              </a:rPr>
              <a:t>Focus on the attendee </a:t>
            </a:r>
            <a:r>
              <a:rPr lang="en-US" sz="7200" dirty="0">
                <a:solidFill>
                  <a:schemeClr val="tx1"/>
                </a:solidFill>
                <a:latin typeface="Gadugi" panose="020B0502040204020203" pitchFamily="34" charset="0"/>
              </a:rPr>
              <a:t>and describe what he or she will learn, know, or be able to do as a result of your session. </a:t>
            </a:r>
          </a:p>
          <a:p>
            <a:pPr>
              <a:buClr>
                <a:srgbClr val="535F98"/>
              </a:buClr>
            </a:pPr>
            <a:r>
              <a:rPr lang="en-US" sz="7200" b="1" dirty="0">
                <a:solidFill>
                  <a:schemeClr val="tx1"/>
                </a:solidFill>
                <a:latin typeface="Gadugi" panose="020B0502040204020203" pitchFamily="34" charset="0"/>
              </a:rPr>
              <a:t>Use action verbs that describe measurable behaviors: </a:t>
            </a:r>
            <a:r>
              <a:rPr lang="en-US" sz="7200" dirty="0">
                <a:solidFill>
                  <a:schemeClr val="tx1"/>
                </a:solidFill>
                <a:latin typeface="Gadugi" panose="020B0502040204020203" pitchFamily="34" charset="0"/>
              </a:rPr>
              <a:t>analyze, apply, assess, create, compare, demonstrate, describe, discuss, explain, plan, practice, predict, recognize, summarize, use, etc. </a:t>
            </a:r>
          </a:p>
          <a:p>
            <a:pPr>
              <a:buClr>
                <a:srgbClr val="535F98"/>
              </a:buClr>
            </a:pPr>
            <a:r>
              <a:rPr lang="en-US" sz="7200" b="1" i="1" dirty="0">
                <a:solidFill>
                  <a:srgbClr val="535F98"/>
                </a:solidFill>
                <a:latin typeface="Gadugi" panose="020B0502040204020203" pitchFamily="34" charset="0"/>
              </a:rPr>
              <a:t>Do not use these words: </a:t>
            </a:r>
            <a:r>
              <a:rPr lang="en-US" sz="7200" b="1" dirty="0">
                <a:solidFill>
                  <a:srgbClr val="535F98"/>
                </a:solidFill>
                <a:latin typeface="Gadugi" panose="020B0502040204020203" pitchFamily="34" charset="0"/>
              </a:rPr>
              <a:t>learn, know, understand, appreciate.</a:t>
            </a:r>
          </a:p>
          <a:p>
            <a:pPr>
              <a:buClr>
                <a:srgbClr val="535F98"/>
              </a:buClr>
            </a:pPr>
            <a:r>
              <a:rPr lang="en-US" sz="7200" b="1" i="1" dirty="0">
                <a:solidFill>
                  <a:schemeClr val="tx1"/>
                </a:solidFill>
                <a:latin typeface="Gadugi" panose="020B0502040204020203" pitchFamily="34" charset="0"/>
              </a:rPr>
              <a:t>Do not write </a:t>
            </a:r>
            <a:r>
              <a:rPr lang="en-US" sz="7200" dirty="0">
                <a:solidFill>
                  <a:schemeClr val="tx1"/>
                </a:solidFill>
                <a:latin typeface="Gadugi" panose="020B0502040204020203" pitchFamily="34" charset="0"/>
              </a:rPr>
              <a:t>“participants will learn how to treat anxiety” </a:t>
            </a:r>
            <a:r>
              <a:rPr lang="en-US" sz="7200" b="1" i="1" dirty="0">
                <a:solidFill>
                  <a:schemeClr val="tx1"/>
                </a:solidFill>
                <a:latin typeface="Gadugi" panose="020B0502040204020203" pitchFamily="34" charset="0"/>
              </a:rPr>
              <a:t>or</a:t>
            </a:r>
            <a:r>
              <a:rPr lang="en-US" sz="7200" dirty="0">
                <a:solidFill>
                  <a:schemeClr val="tx1"/>
                </a:solidFill>
                <a:latin typeface="Gadugi" panose="020B0502040204020203" pitchFamily="34" charset="0"/>
              </a:rPr>
              <a:t> “participants will understand how to motivate patients to exposure therapy.”</a:t>
            </a:r>
          </a:p>
          <a:p>
            <a:endParaRPr lang="en-US" sz="1900" b="1" dirty="0">
              <a:solidFill>
                <a:srgbClr val="FF0000"/>
              </a:solidFill>
            </a:endParaRPr>
          </a:p>
          <a:p>
            <a:endParaRPr lang="en-US" sz="1900" dirty="0"/>
          </a:p>
          <a:p>
            <a:endParaRPr lang="en-US" dirty="0"/>
          </a:p>
        </p:txBody>
      </p:sp>
      <p:sp>
        <p:nvSpPr>
          <p:cNvPr id="6" name="Content Placeholder 5"/>
          <p:cNvSpPr>
            <a:spLocks noGrp="1"/>
          </p:cNvSpPr>
          <p:nvPr>
            <p:ph sz="quarter" idx="4"/>
          </p:nvPr>
        </p:nvSpPr>
        <p:spPr>
          <a:xfrm>
            <a:off x="4600416" y="1853881"/>
            <a:ext cx="4041775" cy="4038600"/>
          </a:xfrm>
        </p:spPr>
        <p:txBody>
          <a:bodyPr>
            <a:normAutofit fontScale="25000" lnSpcReduction="20000"/>
          </a:bodyPr>
          <a:lstStyle/>
          <a:p>
            <a:pPr marL="0" lvl="0" indent="0">
              <a:buClr>
                <a:srgbClr val="00629B"/>
              </a:buClr>
              <a:buNone/>
            </a:pPr>
            <a:r>
              <a:rPr lang="en-US" sz="7200" dirty="0">
                <a:solidFill>
                  <a:schemeClr val="tx1"/>
                </a:solidFill>
                <a:latin typeface="Gadugi" panose="020B0502040204020203" pitchFamily="34" charset="0"/>
              </a:rPr>
              <a:t>At the end of this session, participants will be able to…</a:t>
            </a:r>
          </a:p>
          <a:p>
            <a:pPr lvl="0">
              <a:buClr>
                <a:srgbClr val="535F98"/>
              </a:buClr>
            </a:pPr>
            <a:r>
              <a:rPr lang="en-US" sz="7200" b="1" dirty="0">
                <a:solidFill>
                  <a:schemeClr val="tx1"/>
                </a:solidFill>
                <a:latin typeface="Gadugi" panose="020B0502040204020203" pitchFamily="34" charset="0"/>
              </a:rPr>
              <a:t>Recognize</a:t>
            </a:r>
            <a:r>
              <a:rPr lang="en-US" sz="7200" dirty="0">
                <a:solidFill>
                  <a:schemeClr val="tx1"/>
                </a:solidFill>
                <a:latin typeface="Gadugi" panose="020B0502040204020203" pitchFamily="34" charset="0"/>
              </a:rPr>
              <a:t> differences between acute and traumatic stress.</a:t>
            </a:r>
          </a:p>
          <a:p>
            <a:pPr lvl="0">
              <a:buClr>
                <a:srgbClr val="535F98"/>
              </a:buClr>
            </a:pPr>
            <a:r>
              <a:rPr lang="en-US" sz="7200" b="1" dirty="0">
                <a:solidFill>
                  <a:schemeClr val="tx1"/>
                </a:solidFill>
                <a:latin typeface="Gadugi" panose="020B0502040204020203" pitchFamily="34" charset="0"/>
              </a:rPr>
              <a:t>Apply</a:t>
            </a:r>
            <a:r>
              <a:rPr lang="en-US" sz="7200" dirty="0">
                <a:solidFill>
                  <a:schemeClr val="tx1"/>
                </a:solidFill>
                <a:latin typeface="Gadugi" panose="020B0502040204020203" pitchFamily="34" charset="0"/>
              </a:rPr>
              <a:t> novel pharmacotherapies when treating patients with comorbid anxiety and depression.</a:t>
            </a:r>
          </a:p>
          <a:p>
            <a:pPr lvl="0">
              <a:buClr>
                <a:srgbClr val="535F98"/>
              </a:buClr>
            </a:pPr>
            <a:r>
              <a:rPr lang="en-US" sz="7200" b="1" dirty="0">
                <a:solidFill>
                  <a:schemeClr val="tx1"/>
                </a:solidFill>
                <a:latin typeface="Gadugi" panose="020B0502040204020203" pitchFamily="34" charset="0"/>
              </a:rPr>
              <a:t>Practice</a:t>
            </a:r>
            <a:r>
              <a:rPr lang="en-US" sz="7200" dirty="0">
                <a:solidFill>
                  <a:schemeClr val="tx1"/>
                </a:solidFill>
                <a:latin typeface="Gadugi" panose="020B0502040204020203" pitchFamily="34" charset="0"/>
              </a:rPr>
              <a:t> relaxation and breathing techniques.</a:t>
            </a:r>
          </a:p>
          <a:p>
            <a:pPr lvl="0">
              <a:buClr>
                <a:srgbClr val="535F98"/>
              </a:buClr>
            </a:pPr>
            <a:r>
              <a:rPr lang="en-US" sz="7200" b="1" dirty="0">
                <a:solidFill>
                  <a:schemeClr val="tx1"/>
                </a:solidFill>
                <a:latin typeface="Gadugi" panose="020B0502040204020203" pitchFamily="34" charset="0"/>
              </a:rPr>
              <a:t>Summarize</a:t>
            </a:r>
            <a:r>
              <a:rPr lang="en-US" sz="7200" dirty="0">
                <a:solidFill>
                  <a:schemeClr val="tx1"/>
                </a:solidFill>
                <a:latin typeface="Gadugi" panose="020B0502040204020203" pitchFamily="34" charset="0"/>
              </a:rPr>
              <a:t> genetic advances </a:t>
            </a:r>
            <a:br>
              <a:rPr lang="en-US" sz="7200" dirty="0">
                <a:solidFill>
                  <a:schemeClr val="tx1"/>
                </a:solidFill>
                <a:latin typeface="Gadugi" panose="020B0502040204020203" pitchFamily="34" charset="0"/>
              </a:rPr>
            </a:br>
            <a:r>
              <a:rPr lang="en-US" sz="7200" dirty="0">
                <a:solidFill>
                  <a:schemeClr val="tx1"/>
                </a:solidFill>
                <a:latin typeface="Gadugi" panose="020B0502040204020203" pitchFamily="34" charset="0"/>
              </a:rPr>
              <a:t>in our understanding of related disorders.</a:t>
            </a:r>
          </a:p>
          <a:p>
            <a:pPr marL="0" indent="0">
              <a:buNone/>
            </a:pPr>
            <a:endParaRPr lang="en-US" sz="1800" dirty="0"/>
          </a:p>
        </p:txBody>
      </p:sp>
      <p:sp>
        <p:nvSpPr>
          <p:cNvPr id="4" name="Slide Number Placeholder 3">
            <a:extLst>
              <a:ext uri="{FF2B5EF4-FFF2-40B4-BE49-F238E27FC236}">
                <a16:creationId xmlns:a16="http://schemas.microsoft.com/office/drawing/2014/main" id="{0E303307-B646-44B4-B705-047693FA0CBE}"/>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16</a:t>
            </a:fld>
            <a:endParaRPr lang="en-US" sz="1800" dirty="0">
              <a:solidFill>
                <a:schemeClr val="accent6">
                  <a:lumMod val="75000"/>
                </a:schemeClr>
              </a:solidFill>
            </a:endParaRPr>
          </a:p>
        </p:txBody>
      </p:sp>
    </p:spTree>
    <p:extLst>
      <p:ext uri="{BB962C8B-B14F-4D97-AF65-F5344CB8AC3E}">
        <p14:creationId xmlns:p14="http://schemas.microsoft.com/office/powerpoint/2010/main" val="71617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1314450" y="152400"/>
            <a:ext cx="6515100" cy="653723"/>
          </a:xfrm>
        </p:spPr>
        <p:txBody>
          <a:bodyPr>
            <a:normAutofit/>
          </a:bodyPr>
          <a:lstStyle/>
          <a:p>
            <a:pPr algn="ctr"/>
            <a:r>
              <a:rPr lang="en-US" sz="2800" b="1" dirty="0">
                <a:solidFill>
                  <a:schemeClr val="tx1"/>
                </a:solidFill>
                <a:latin typeface="Gadugi" panose="020B0502040204020203" pitchFamily="34" charset="0"/>
              </a:rPr>
              <a:t>Posters</a:t>
            </a:r>
          </a:p>
        </p:txBody>
      </p:sp>
      <p:sp>
        <p:nvSpPr>
          <p:cNvPr id="6" name="Content Placeholder 5"/>
          <p:cNvSpPr>
            <a:spLocks noGrp="1"/>
          </p:cNvSpPr>
          <p:nvPr>
            <p:ph sz="half" idx="2"/>
          </p:nvPr>
        </p:nvSpPr>
        <p:spPr>
          <a:xfrm>
            <a:off x="155222" y="1065995"/>
            <a:ext cx="4648200" cy="4726009"/>
          </a:xfrm>
        </p:spPr>
        <p:txBody>
          <a:bodyPr>
            <a:normAutofit fontScale="85000" lnSpcReduction="20000"/>
          </a:bodyPr>
          <a:lstStyle/>
          <a:p>
            <a:pPr marL="0" lvl="0" indent="0">
              <a:buClr>
                <a:srgbClr val="00629B"/>
              </a:buClr>
              <a:buNone/>
            </a:pPr>
            <a:r>
              <a:rPr lang="en-US" sz="2100" b="1" dirty="0">
                <a:solidFill>
                  <a:srgbClr val="535F98"/>
                </a:solidFill>
                <a:latin typeface="Gadugi" panose="020B0502040204020203" pitchFamily="34" charset="0"/>
              </a:rPr>
              <a:t>Deadline: Wednesday, October 27, 2021</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Individual presentation in a poster format shares new research findings or unique clinica</a:t>
            </a:r>
            <a:r>
              <a:rPr lang="en-US" dirty="0">
                <a:solidFill>
                  <a:schemeClr val="tx1"/>
                </a:solidFill>
                <a:latin typeface="Gadugi" panose="020B0502040204020203" pitchFamily="34" charset="0"/>
              </a:rPr>
              <a:t>l treatment techniques</a:t>
            </a:r>
            <a:r>
              <a:rPr lang="en-US" sz="2000" dirty="0">
                <a:solidFill>
                  <a:schemeClr val="tx1"/>
                </a:solidFill>
                <a:latin typeface="Gadugi" panose="020B0502040204020203" pitchFamily="34" charset="0"/>
              </a:rPr>
              <a:t>.  </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Abstracts must include a title and 30</a:t>
            </a:r>
            <a:r>
              <a:rPr lang="en-US" dirty="0">
                <a:solidFill>
                  <a:schemeClr val="tx1"/>
                </a:solidFill>
                <a:latin typeface="Gadugi" panose="020B0502040204020203" pitchFamily="34" charset="0"/>
              </a:rPr>
              <a:t>00-character </a:t>
            </a:r>
            <a:r>
              <a:rPr lang="en-US" sz="2000" dirty="0">
                <a:solidFill>
                  <a:schemeClr val="tx1"/>
                </a:solidFill>
                <a:latin typeface="Gadugi" panose="020B0502040204020203" pitchFamily="34" charset="0"/>
              </a:rPr>
              <a:t>abstract; no learning objectives.</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Posters based on original studies that lack meaningful data (include N) will be rejected.</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Presenters </a:t>
            </a:r>
            <a:r>
              <a:rPr lang="en-US" sz="2000" b="1" dirty="0">
                <a:solidFill>
                  <a:schemeClr val="tx1"/>
                </a:solidFill>
                <a:latin typeface="Gadugi" panose="020B0502040204020203" pitchFamily="34" charset="0"/>
              </a:rPr>
              <a:t>must</a:t>
            </a:r>
            <a:r>
              <a:rPr lang="en-US" sz="2000" dirty="0">
                <a:solidFill>
                  <a:schemeClr val="tx1"/>
                </a:solidFill>
                <a:latin typeface="Gadugi" panose="020B0502040204020203" pitchFamily="34" charset="0"/>
              </a:rPr>
              <a:t> attend poster session.</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Presenters of accepted posters must register and pay the fee or their poster will be removed from the program.</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Poster presenters must upload PDF for e-Poster site if accepted.</a:t>
            </a:r>
          </a:p>
          <a:p>
            <a:endParaRPr lang="en-US" sz="1800" dirty="0"/>
          </a:p>
        </p:txBody>
      </p:sp>
      <p:sp>
        <p:nvSpPr>
          <p:cNvPr id="5" name="Slide Number Placeholder 4">
            <a:extLst>
              <a:ext uri="{FF2B5EF4-FFF2-40B4-BE49-F238E27FC236}">
                <a16:creationId xmlns:a16="http://schemas.microsoft.com/office/drawing/2014/main" id="{918FDDCA-42A2-4A71-9D58-157D8033399D}"/>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17</a:t>
            </a:fld>
            <a:endParaRPr lang="en-US" sz="1800" dirty="0">
              <a:solidFill>
                <a:schemeClr val="accent6">
                  <a:lumMod val="75000"/>
                </a:schemeClr>
              </a:solidFill>
            </a:endParaRPr>
          </a:p>
        </p:txBody>
      </p:sp>
      <p:pic>
        <p:nvPicPr>
          <p:cNvPr id="4" name="Picture 3" descr="A group of people posing for the camera&#10;&#10;Description automatically generated">
            <a:extLst>
              <a:ext uri="{FF2B5EF4-FFF2-40B4-BE49-F238E27FC236}">
                <a16:creationId xmlns:a16="http://schemas.microsoft.com/office/drawing/2014/main" id="{72D064C6-CE1F-47AE-A9E4-70913BDE0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22" y="1905000"/>
            <a:ext cx="4064000" cy="3048000"/>
          </a:xfrm>
          <a:prstGeom prst="rect">
            <a:avLst/>
          </a:prstGeom>
        </p:spPr>
      </p:pic>
    </p:spTree>
    <p:extLst>
      <p:ext uri="{BB962C8B-B14F-4D97-AF65-F5344CB8AC3E}">
        <p14:creationId xmlns:p14="http://schemas.microsoft.com/office/powerpoint/2010/main" val="410357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551"/>
            <a:ext cx="8686800" cy="696351"/>
          </a:xfrm>
        </p:spPr>
        <p:txBody>
          <a:bodyPr>
            <a:normAutofit/>
          </a:bodyPr>
          <a:lstStyle/>
          <a:p>
            <a:pPr algn="ctr"/>
            <a:r>
              <a:rPr lang="en-US" sz="2800" b="1" dirty="0">
                <a:solidFill>
                  <a:schemeClr val="tx1"/>
                </a:solidFill>
                <a:latin typeface="Gadugi" panose="020B0502040204020203" pitchFamily="34" charset="0"/>
              </a:rPr>
              <a:t>Sample Abstract: Posters (slide 1 of 2)</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76200" y="762000"/>
            <a:ext cx="9144000" cy="5334000"/>
          </a:xfrm>
        </p:spPr>
        <p:txBody>
          <a:bodyPr>
            <a:noAutofit/>
          </a:bodyPr>
          <a:lstStyle/>
          <a:p>
            <a:pPr marL="0" indent="0">
              <a:spcAft>
                <a:spcPts val="600"/>
              </a:spcAft>
              <a:buNone/>
            </a:pPr>
            <a:r>
              <a:rPr lang="en-US" sz="1800" b="1" dirty="0">
                <a:solidFill>
                  <a:schemeClr val="tx1"/>
                </a:solidFill>
                <a:latin typeface="Gadugi" panose="020B0502040204020203" pitchFamily="34" charset="0"/>
              </a:rPr>
              <a:t>Background</a:t>
            </a:r>
            <a:r>
              <a:rPr lang="en-US" sz="1800" dirty="0">
                <a:solidFill>
                  <a:schemeClr val="tx1"/>
                </a:solidFill>
                <a:latin typeface="Gadugi" panose="020B0502040204020203" pitchFamily="34" charset="0"/>
              </a:rPr>
              <a:t>: Despite being at disproportionately higher risk for trauma exposure and trauma-related psychological problems such as alcohol or substance abuse, the majority of low-income African Americans do not develop alcohol or substance use disorders. According to the “Broaden and Build Model,” individual factors, such as the presence of optimism or positive emotional traits such as joy and contentment, may explain this resiliency (Fredrickson, 2004). However, research in this area needs to be expanded to account for the impact of cultural and familial factors such as types of social support provided (family and/or community) and parental substance abuse history. </a:t>
            </a:r>
            <a:endParaRPr lang="en-US" sz="1800" b="1" dirty="0">
              <a:solidFill>
                <a:schemeClr val="tx1"/>
              </a:solidFill>
              <a:latin typeface="Gadugi" panose="020B0502040204020203" pitchFamily="34" charset="0"/>
            </a:endParaRPr>
          </a:p>
          <a:p>
            <a:pPr marL="0" indent="0">
              <a:spcAft>
                <a:spcPts val="600"/>
              </a:spcAft>
              <a:buNone/>
            </a:pPr>
            <a:r>
              <a:rPr lang="en-US" sz="1800" b="1" dirty="0">
                <a:solidFill>
                  <a:schemeClr val="tx1"/>
                </a:solidFill>
                <a:latin typeface="Gadugi" panose="020B0502040204020203" pitchFamily="34" charset="0"/>
              </a:rPr>
              <a:t>Methods</a:t>
            </a:r>
            <a:r>
              <a:rPr lang="en-US" sz="1800" dirty="0">
                <a:solidFill>
                  <a:schemeClr val="tx1"/>
                </a:solidFill>
                <a:latin typeface="Gadugi" panose="020B0502040204020203" pitchFamily="34" charset="0"/>
              </a:rPr>
              <a:t>: As part of a larger NIMH-funded study, we gathered data from 991 African American adults, ages 18 to 65, recruited from an urban public hospital. We assessed substance abuse, trauma exposure, and social and emotional support via the following self-report measures: the Traumatic Events Inventory (TEI), which was used to assess lifetime trauma exposure; the Clinical Data Form (CDF), which assesses support an individual receives from their parents or guardians as a child; the Child Community Support Questionnaire (CCSQ), which assesses support an individual receives as a child from adult outside of their parents or guardians; and the lifetime Alcohol Use Disorders Identification Test (AUDIT), which assesses problematic alcohol use patterns.                                 </a:t>
            </a:r>
          </a:p>
          <a:p>
            <a:pPr marL="0" indent="0">
              <a:spcAft>
                <a:spcPts val="600"/>
              </a:spcAft>
              <a:buNone/>
            </a:pPr>
            <a:r>
              <a:rPr lang="en-US" sz="1800" i="1" dirty="0">
                <a:solidFill>
                  <a:schemeClr val="tx1"/>
                </a:solidFill>
                <a:latin typeface="Gadugi" panose="020B0502040204020203" pitchFamily="34" charset="0"/>
              </a:rPr>
              <a:t>Continued on next slide&gt;&gt;&gt;</a:t>
            </a:r>
          </a:p>
          <a:p>
            <a:pPr marL="0" indent="0">
              <a:spcAft>
                <a:spcPts val="600"/>
              </a:spcAft>
              <a:buNone/>
            </a:pPr>
            <a:endParaRPr lang="en-US" sz="1800" dirty="0"/>
          </a:p>
        </p:txBody>
      </p:sp>
      <p:sp>
        <p:nvSpPr>
          <p:cNvPr id="6" name="Slide Number Placeholder 5">
            <a:extLst>
              <a:ext uri="{FF2B5EF4-FFF2-40B4-BE49-F238E27FC236}">
                <a16:creationId xmlns:a16="http://schemas.microsoft.com/office/drawing/2014/main" id="{77E8DEFB-F308-4E55-A4A6-AE3503B9BCB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18</a:t>
            </a:fld>
            <a:endParaRPr lang="en-US" sz="1800" dirty="0">
              <a:solidFill>
                <a:schemeClr val="accent6">
                  <a:lumMod val="75000"/>
                </a:schemeClr>
              </a:solidFill>
            </a:endParaRPr>
          </a:p>
        </p:txBody>
      </p:sp>
    </p:spTree>
    <p:extLst>
      <p:ext uri="{BB962C8B-B14F-4D97-AF65-F5344CB8AC3E}">
        <p14:creationId xmlns:p14="http://schemas.microsoft.com/office/powerpoint/2010/main" val="211762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5910" y="0"/>
            <a:ext cx="8272180" cy="838200"/>
          </a:xfrm>
        </p:spPr>
        <p:txBody>
          <a:bodyPr/>
          <a:lstStyle/>
          <a:p>
            <a:pPr algn="ctr"/>
            <a:r>
              <a:rPr lang="en-US" sz="2800" b="1" dirty="0">
                <a:solidFill>
                  <a:schemeClr val="tx1"/>
                </a:solidFill>
                <a:latin typeface="Gadugi" panose="020B0502040204020203" pitchFamily="34" charset="0"/>
              </a:rPr>
              <a:t>Sample Abstract: Posters (slide 2 of 2) </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304800" y="1066800"/>
            <a:ext cx="8305800" cy="5090160"/>
          </a:xfrm>
        </p:spPr>
        <p:txBody>
          <a:bodyPr>
            <a:normAutofit/>
          </a:bodyPr>
          <a:lstStyle/>
          <a:p>
            <a:pPr marL="0" indent="0">
              <a:buNone/>
            </a:pPr>
            <a:r>
              <a:rPr lang="en-US" sz="1800" b="1" dirty="0">
                <a:solidFill>
                  <a:schemeClr val="tx1"/>
                </a:solidFill>
                <a:latin typeface="Gadugi" panose="020B0502040204020203" pitchFamily="34" charset="0"/>
              </a:rPr>
              <a:t>Results</a:t>
            </a:r>
            <a:r>
              <a:rPr lang="en-US" sz="1800" dirty="0">
                <a:solidFill>
                  <a:schemeClr val="tx1"/>
                </a:solidFill>
                <a:latin typeface="Gadugi" panose="020B0502040204020203" pitchFamily="34" charset="0"/>
              </a:rPr>
              <a:t>: A hierarchical regression indicated that, after controlling for age and trauma exposure, community support (CCSQ adult support: β=-.06), family stability (CDF family: β=.2), and parental alcohol/substance abuse (CDF parent drug/alcohol use: β=.13) significantly predicted problematic drinking behaviors in the lifetime (AUDIT lifetime total score; R2 =.21, p&lt;.001). </a:t>
            </a:r>
            <a:br>
              <a:rPr lang="en-US" sz="1800" dirty="0">
                <a:solidFill>
                  <a:schemeClr val="tx1"/>
                </a:solidFill>
                <a:latin typeface="Gadugi" panose="020B0502040204020203" pitchFamily="34" charset="0"/>
              </a:rPr>
            </a:br>
            <a:r>
              <a:rPr lang="en-US" sz="1800" dirty="0">
                <a:solidFill>
                  <a:schemeClr val="tx1"/>
                </a:solidFill>
                <a:latin typeface="Gadugi" panose="020B0502040204020203" pitchFamily="34" charset="0"/>
              </a:rPr>
              <a:t>   </a:t>
            </a:r>
            <a:br>
              <a:rPr lang="en-US" sz="1800" dirty="0">
                <a:solidFill>
                  <a:schemeClr val="tx1"/>
                </a:solidFill>
                <a:latin typeface="Gadugi" panose="020B0502040204020203" pitchFamily="34" charset="0"/>
              </a:rPr>
            </a:br>
            <a:r>
              <a:rPr lang="en-US" sz="1800" b="1" dirty="0">
                <a:solidFill>
                  <a:schemeClr val="tx1"/>
                </a:solidFill>
                <a:latin typeface="Gadugi" panose="020B0502040204020203" pitchFamily="34" charset="0"/>
              </a:rPr>
              <a:t>Conclusion</a:t>
            </a:r>
            <a:r>
              <a:rPr lang="en-US" sz="1800" dirty="0">
                <a:solidFill>
                  <a:schemeClr val="tx1"/>
                </a:solidFill>
                <a:latin typeface="Gadugi" panose="020B0502040204020203" pitchFamily="34" charset="0"/>
              </a:rPr>
              <a:t>: Findings extend prior research on the “Broaden and Build Model” regarding the protective effects of social and emotional support; these data may help increase our present understanding of resilience in high-risk, low-income African American adults. Findings underscore the role of social support, family stability, and parental alcohol/substance abuse on problematic alcohol use in this population. These data have implications for the development of culturally competent models of prevention and treatment of alcohol and substance abuse.</a:t>
            </a:r>
          </a:p>
          <a:p>
            <a:endParaRPr lang="en-US" dirty="0"/>
          </a:p>
        </p:txBody>
      </p:sp>
      <p:sp>
        <p:nvSpPr>
          <p:cNvPr id="6" name="Slide Number Placeholder 5">
            <a:extLst>
              <a:ext uri="{FF2B5EF4-FFF2-40B4-BE49-F238E27FC236}">
                <a16:creationId xmlns:a16="http://schemas.microsoft.com/office/drawing/2014/main" id="{DCD86974-C3CD-4BA5-8559-56908AA0740C}"/>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19</a:t>
            </a:fld>
            <a:endParaRPr lang="en-US" sz="1800" dirty="0">
              <a:solidFill>
                <a:schemeClr val="accent6">
                  <a:lumMod val="75000"/>
                </a:schemeClr>
              </a:solidFill>
            </a:endParaRPr>
          </a:p>
        </p:txBody>
      </p:sp>
    </p:spTree>
    <p:extLst>
      <p:ext uri="{BB962C8B-B14F-4D97-AF65-F5344CB8AC3E}">
        <p14:creationId xmlns:p14="http://schemas.microsoft.com/office/powerpoint/2010/main" val="390273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7BA1-4CF5-44B1-9772-94487356B0A3}"/>
              </a:ext>
            </a:extLst>
          </p:cNvPr>
          <p:cNvSpPr>
            <a:spLocks noGrp="1"/>
          </p:cNvSpPr>
          <p:nvPr>
            <p:ph type="title"/>
          </p:nvPr>
        </p:nvSpPr>
        <p:spPr>
          <a:xfrm>
            <a:off x="549275" y="152400"/>
            <a:ext cx="8042276" cy="758732"/>
          </a:xfrm>
        </p:spPr>
        <p:txBody>
          <a:bodyPr/>
          <a:lstStyle/>
          <a:p>
            <a:r>
              <a:rPr lang="en-US" sz="2800" b="1" dirty="0">
                <a:solidFill>
                  <a:srgbClr val="00206B"/>
                </a:solidFill>
                <a:latin typeface="Gadugi" panose="020B0502040204020203" pitchFamily="34" charset="0"/>
                <a:ea typeface="Gadugi" panose="020B0502040204020203" pitchFamily="34" charset="0"/>
              </a:rPr>
              <a:t>Table of Contents</a:t>
            </a:r>
          </a:p>
        </p:txBody>
      </p:sp>
      <p:sp>
        <p:nvSpPr>
          <p:cNvPr id="3" name="Content Placeholder 2">
            <a:extLst>
              <a:ext uri="{FF2B5EF4-FFF2-40B4-BE49-F238E27FC236}">
                <a16:creationId xmlns:a16="http://schemas.microsoft.com/office/drawing/2014/main" id="{5C6CD0D7-D1CA-43D4-AFB8-1758BCEFE402}"/>
              </a:ext>
            </a:extLst>
          </p:cNvPr>
          <p:cNvSpPr>
            <a:spLocks noGrp="1"/>
          </p:cNvSpPr>
          <p:nvPr>
            <p:ph idx="1"/>
          </p:nvPr>
        </p:nvSpPr>
        <p:spPr>
          <a:xfrm>
            <a:off x="1447800" y="1018288"/>
            <a:ext cx="8042276" cy="5150223"/>
          </a:xfrm>
        </p:spPr>
        <p:txBody>
          <a:bodyPr>
            <a:noAutofit/>
          </a:bodyPr>
          <a:lstStyle/>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Submission Deadlines…………………………………………..…… </a:t>
            </a:r>
            <a:r>
              <a:rPr lang="en-US" sz="1400" dirty="0">
                <a:solidFill>
                  <a:srgbClr val="00206B"/>
                </a:solidFill>
                <a:latin typeface="Gadugi" panose="020B0502040204020203" pitchFamily="34" charset="0"/>
                <a:ea typeface="Gadugi" panose="020B0502040204020203" pitchFamily="34" charset="0"/>
                <a:hlinkClick r:id="rId2" action="ppaction://hlinksldjump">
                  <a:extLst>
                    <a:ext uri="{A12FA001-AC4F-418D-AE19-62706E023703}">
                      <ahyp:hlinkClr xmlns:ahyp="http://schemas.microsoft.com/office/drawing/2018/hyperlinkcolor" val="tx"/>
                    </a:ext>
                  </a:extLst>
                </a:hlinkClick>
              </a:rPr>
              <a:t>Slide 3</a:t>
            </a:r>
            <a:endParaRPr lang="en-US" sz="1400" dirty="0">
              <a:solidFill>
                <a:srgbClr val="00206B"/>
              </a:solidFill>
              <a:latin typeface="Gadugi" panose="020B0502040204020203" pitchFamily="34" charset="0"/>
              <a:ea typeface="Gadugi" panose="020B0502040204020203" pitchFamily="34" charset="0"/>
            </a:endParaRP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Portal Information for Submitters………………….….………. </a:t>
            </a:r>
            <a:r>
              <a:rPr lang="en-US" sz="1400" dirty="0">
                <a:solidFill>
                  <a:srgbClr val="00206B"/>
                </a:solidFill>
                <a:latin typeface="Gadugi" panose="020B0502040204020203" pitchFamily="34" charset="0"/>
                <a:ea typeface="Gadugi" panose="020B0502040204020203" pitchFamily="34" charset="0"/>
                <a:hlinkClick r:id="rId3" action="ppaction://hlinksldjump">
                  <a:extLst>
                    <a:ext uri="{A12FA001-AC4F-418D-AE19-62706E023703}">
                      <ahyp:hlinkClr xmlns:ahyp="http://schemas.microsoft.com/office/drawing/2018/hyperlinkcolor" val="tx"/>
                    </a:ext>
                  </a:extLst>
                </a:hlinkClick>
              </a:rPr>
              <a:t>Slide 4</a:t>
            </a:r>
            <a:endParaRPr lang="en-US" sz="1400" dirty="0">
              <a:solidFill>
                <a:srgbClr val="00206B"/>
              </a:solidFill>
              <a:latin typeface="Gadugi" panose="020B0502040204020203" pitchFamily="34" charset="0"/>
              <a:ea typeface="Gadugi" panose="020B0502040204020203" pitchFamily="34" charset="0"/>
            </a:endParaRP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Things to Know Before You Submit……………….….………. </a:t>
            </a:r>
            <a:r>
              <a:rPr lang="en-US" sz="1400" dirty="0">
                <a:solidFill>
                  <a:srgbClr val="00206B"/>
                </a:solidFill>
                <a:latin typeface="Gadugi" panose="020B0502040204020203" pitchFamily="34" charset="0"/>
                <a:ea typeface="Gadugi" panose="020B0502040204020203" pitchFamily="34" charset="0"/>
                <a:hlinkClick r:id="rId4" action="ppaction://hlinksldjump">
                  <a:extLst>
                    <a:ext uri="{A12FA001-AC4F-418D-AE19-62706E023703}">
                      <ahyp:hlinkClr xmlns:ahyp="http://schemas.microsoft.com/office/drawing/2018/hyperlinkcolor" val="tx"/>
                    </a:ext>
                  </a:extLst>
                </a:hlinkClick>
              </a:rPr>
              <a:t>Slide 5</a:t>
            </a:r>
            <a:endParaRPr lang="en-US" sz="1400" dirty="0">
              <a:solidFill>
                <a:srgbClr val="00206B"/>
              </a:solidFill>
              <a:latin typeface="Gadugi" panose="020B0502040204020203" pitchFamily="34" charset="0"/>
              <a:ea typeface="Gadugi" panose="020B0502040204020203" pitchFamily="34" charset="0"/>
            </a:endParaRP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Designating the Level of your Presentation……….……… </a:t>
            </a:r>
            <a:r>
              <a:rPr lang="en-US" sz="1400" dirty="0">
                <a:solidFill>
                  <a:srgbClr val="00206B"/>
                </a:solidFill>
                <a:latin typeface="Gadugi" panose="020B0502040204020203" pitchFamily="34" charset="0"/>
                <a:ea typeface="Gadugi" panose="020B0502040204020203" pitchFamily="34" charset="0"/>
                <a:hlinkClick r:id="rId5" action="ppaction://hlinksldjump">
                  <a:extLst>
                    <a:ext uri="{A12FA001-AC4F-418D-AE19-62706E023703}">
                      <ahyp:hlinkClr xmlns:ahyp="http://schemas.microsoft.com/office/drawing/2018/hyperlinkcolor" val="tx"/>
                    </a:ext>
                  </a:extLst>
                </a:hlinkClick>
              </a:rPr>
              <a:t>Slide</a:t>
            </a:r>
            <a:r>
              <a:rPr lang="en-US" sz="1400" u="sng" dirty="0">
                <a:solidFill>
                  <a:srgbClr val="00206B"/>
                </a:solidFill>
                <a:latin typeface="Gadugi" panose="020B0502040204020203" pitchFamily="34" charset="0"/>
                <a:ea typeface="Gadugi" panose="020B0502040204020203" pitchFamily="34" charset="0"/>
                <a:hlinkClick r:id="rId5" action="ppaction://hlinksldjump">
                  <a:extLst>
                    <a:ext uri="{A12FA001-AC4F-418D-AE19-62706E023703}">
                      <ahyp:hlinkClr xmlns:ahyp="http://schemas.microsoft.com/office/drawing/2018/hyperlinkcolor" val="tx"/>
                    </a:ext>
                  </a:extLst>
                </a:hlinkClick>
              </a:rPr>
              <a:t> </a:t>
            </a:r>
            <a:r>
              <a:rPr lang="en-US" sz="1400" u="sng" dirty="0">
                <a:solidFill>
                  <a:srgbClr val="00206B"/>
                </a:solidFill>
                <a:latin typeface="Gadugi" panose="020B0502040204020203" pitchFamily="34" charset="0"/>
                <a:ea typeface="Gadugi" panose="020B0502040204020203" pitchFamily="34" charset="0"/>
              </a:rPr>
              <a:t>7</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Master Clinician Sessions……………………………….…............ </a:t>
            </a:r>
            <a:r>
              <a:rPr lang="en-US" sz="1400" u="sng" dirty="0">
                <a:solidFill>
                  <a:srgbClr val="00206B"/>
                </a:solidFill>
                <a:latin typeface="Gadugi" panose="020B0502040204020203" pitchFamily="34" charset="0"/>
                <a:ea typeface="Gadugi" panose="020B0502040204020203" pitchFamily="34" charset="0"/>
                <a:hlinkClick r:id="rId6" action="ppaction://hlinksldjump">
                  <a:extLst>
                    <a:ext uri="{A12FA001-AC4F-418D-AE19-62706E023703}">
                      <ahyp:hlinkClr xmlns:ahyp="http://schemas.microsoft.com/office/drawing/2018/hyperlinkcolor" val="tx"/>
                    </a:ext>
                  </a:extLst>
                </a:hlinkClick>
              </a:rPr>
              <a:t>Slide </a:t>
            </a:r>
            <a:r>
              <a:rPr lang="en-US" sz="1400" u="sng" dirty="0">
                <a:solidFill>
                  <a:srgbClr val="00206B"/>
                </a:solidFill>
                <a:latin typeface="Gadugi" panose="020B0502040204020203" pitchFamily="34" charset="0"/>
                <a:ea typeface="Gadugi" panose="020B0502040204020203" pitchFamily="34" charset="0"/>
              </a:rPr>
              <a:t>8</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Symposia…………………………………………………………...…........ </a:t>
            </a:r>
            <a:r>
              <a:rPr lang="en-US" sz="1400" dirty="0">
                <a:solidFill>
                  <a:srgbClr val="00206B"/>
                </a:solidFill>
                <a:latin typeface="Gadugi" panose="020B0502040204020203" pitchFamily="34" charset="0"/>
                <a:ea typeface="Gadugi" panose="020B0502040204020203" pitchFamily="34" charset="0"/>
                <a:hlinkClick r:id="rId7" action="ppaction://hlinksldjump">
                  <a:extLst>
                    <a:ext uri="{A12FA001-AC4F-418D-AE19-62706E023703}">
                      <ahyp:hlinkClr xmlns:ahyp="http://schemas.microsoft.com/office/drawing/2018/hyperlinkcolor" val="tx"/>
                    </a:ext>
                  </a:extLst>
                </a:hlinkClick>
              </a:rPr>
              <a:t>Slide</a:t>
            </a:r>
            <a:r>
              <a:rPr lang="en-US" sz="1400" u="sng" dirty="0">
                <a:solidFill>
                  <a:srgbClr val="00206B"/>
                </a:solidFill>
                <a:latin typeface="Gadugi" panose="020B0502040204020203" pitchFamily="34" charset="0"/>
                <a:ea typeface="Gadugi" panose="020B0502040204020203" pitchFamily="34" charset="0"/>
                <a:hlinkClick r:id="rId7" action="ppaction://hlinksldjump">
                  <a:extLst>
                    <a:ext uri="{A12FA001-AC4F-418D-AE19-62706E023703}">
                      <ahyp:hlinkClr xmlns:ahyp="http://schemas.microsoft.com/office/drawing/2018/hyperlinkcolor" val="tx"/>
                    </a:ext>
                  </a:extLst>
                </a:hlinkClick>
              </a:rPr>
              <a:t> </a:t>
            </a:r>
            <a:r>
              <a:rPr lang="en-US" sz="1400" u="sng" dirty="0">
                <a:solidFill>
                  <a:srgbClr val="00206B"/>
                </a:solidFill>
                <a:latin typeface="Gadugi" panose="020B0502040204020203" pitchFamily="34" charset="0"/>
                <a:ea typeface="Gadugi" panose="020B0502040204020203" pitchFamily="34" charset="0"/>
              </a:rPr>
              <a:t>10</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Workshops………………………………………………….….….………. </a:t>
            </a:r>
            <a:r>
              <a:rPr lang="en-US" sz="1400" u="sng" dirty="0">
                <a:solidFill>
                  <a:srgbClr val="00206B"/>
                </a:solidFill>
                <a:latin typeface="Gadugi" panose="020B0502040204020203" pitchFamily="34" charset="0"/>
                <a:ea typeface="Gadugi" panose="020B0502040204020203" pitchFamily="34" charset="0"/>
              </a:rPr>
              <a:t>Slide 12</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Roundtables……………………………………………………...……….. </a:t>
            </a:r>
            <a:r>
              <a:rPr lang="en-US" sz="1400" dirty="0">
                <a:solidFill>
                  <a:srgbClr val="00206B"/>
                </a:solidFill>
                <a:latin typeface="Gadugi" panose="020B0502040204020203" pitchFamily="34" charset="0"/>
                <a:ea typeface="Gadugi" panose="020B0502040204020203" pitchFamily="34" charset="0"/>
                <a:hlinkClick r:id="rId8" action="ppaction://hlinksldjump">
                  <a:extLst>
                    <a:ext uri="{A12FA001-AC4F-418D-AE19-62706E023703}">
                      <ahyp:hlinkClr xmlns:ahyp="http://schemas.microsoft.com/office/drawing/2018/hyperlinkcolor" val="tx"/>
                    </a:ext>
                  </a:extLst>
                </a:hlinkClick>
              </a:rPr>
              <a:t>Slide </a:t>
            </a:r>
            <a:r>
              <a:rPr lang="en-US" sz="1400" u="sng" dirty="0">
                <a:solidFill>
                  <a:srgbClr val="00206B"/>
                </a:solidFill>
                <a:latin typeface="Gadugi" panose="020B0502040204020203" pitchFamily="34" charset="0"/>
                <a:ea typeface="Gadugi" panose="020B0502040204020203" pitchFamily="34" charset="0"/>
              </a:rPr>
              <a:t>14</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Review Criteria for Group Submissions………......…........... </a:t>
            </a:r>
            <a:r>
              <a:rPr lang="en-US" sz="1400" dirty="0">
                <a:solidFill>
                  <a:srgbClr val="00206B"/>
                </a:solidFill>
                <a:latin typeface="Gadugi" panose="020B0502040204020203" pitchFamily="34" charset="0"/>
                <a:ea typeface="Gadugi" panose="020B0502040204020203" pitchFamily="34" charset="0"/>
                <a:hlinkClick r:id="rId9" action="ppaction://hlinksldjump">
                  <a:extLst>
                    <a:ext uri="{A12FA001-AC4F-418D-AE19-62706E023703}">
                      <ahyp:hlinkClr xmlns:ahyp="http://schemas.microsoft.com/office/drawing/2018/hyperlinkcolor" val="tx"/>
                    </a:ext>
                  </a:extLst>
                </a:hlinkClick>
              </a:rPr>
              <a:t>Slide </a:t>
            </a:r>
            <a:r>
              <a:rPr lang="en-US" sz="1400" u="sng" dirty="0">
                <a:solidFill>
                  <a:srgbClr val="00206B"/>
                </a:solidFill>
                <a:latin typeface="Gadugi" panose="020B0502040204020203" pitchFamily="34" charset="0"/>
                <a:ea typeface="Gadugi" panose="020B0502040204020203" pitchFamily="34" charset="0"/>
                <a:hlinkClick r:id="rId9" action="ppaction://hlinksldjump">
                  <a:extLst>
                    <a:ext uri="{A12FA001-AC4F-418D-AE19-62706E023703}">
                      <ahyp:hlinkClr xmlns:ahyp="http://schemas.microsoft.com/office/drawing/2018/hyperlinkcolor" val="tx"/>
                    </a:ext>
                  </a:extLst>
                </a:hlinkClick>
              </a:rPr>
              <a:t>1</a:t>
            </a:r>
            <a:r>
              <a:rPr lang="en-US" sz="1400" u="sng" dirty="0">
                <a:solidFill>
                  <a:srgbClr val="00206B"/>
                </a:solidFill>
                <a:latin typeface="Gadugi" panose="020B0502040204020203" pitchFamily="34" charset="0"/>
                <a:ea typeface="Gadugi" panose="020B0502040204020203" pitchFamily="34" charset="0"/>
              </a:rPr>
              <a:t>5</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Learning Objectives………………………………………………..….. </a:t>
            </a:r>
            <a:r>
              <a:rPr lang="en-US" sz="1400" u="sng" dirty="0">
                <a:solidFill>
                  <a:srgbClr val="00206B"/>
                </a:solidFill>
                <a:latin typeface="Gadugi" panose="020B0502040204020203" pitchFamily="34" charset="0"/>
                <a:ea typeface="Gadugi" panose="020B0502040204020203" pitchFamily="34" charset="0"/>
              </a:rPr>
              <a:t>Slide 16</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New Research Posters…………………………………….....…...….. </a:t>
            </a:r>
            <a:r>
              <a:rPr lang="en-US" sz="1400" u="sng" dirty="0">
                <a:solidFill>
                  <a:srgbClr val="00206B"/>
                </a:solidFill>
                <a:latin typeface="Gadugi" panose="020B0502040204020203" pitchFamily="34" charset="0"/>
                <a:ea typeface="Gadugi" panose="020B0502040204020203" pitchFamily="34" charset="0"/>
              </a:rPr>
              <a:t>Slide 17</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Review Criteria for New Research Posters………............… </a:t>
            </a:r>
            <a:r>
              <a:rPr lang="en-US" sz="1400" u="sng" dirty="0">
                <a:solidFill>
                  <a:srgbClr val="00206B"/>
                </a:solidFill>
                <a:latin typeface="Gadugi" panose="020B0502040204020203" pitchFamily="34" charset="0"/>
                <a:ea typeface="Gadugi" panose="020B0502040204020203" pitchFamily="34" charset="0"/>
              </a:rPr>
              <a:t>Slide 20</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Donald F. Klein Award……………………………………….………... </a:t>
            </a:r>
            <a:r>
              <a:rPr lang="en-US" sz="1400" dirty="0">
                <a:solidFill>
                  <a:srgbClr val="00206B"/>
                </a:solidFill>
                <a:latin typeface="Gadugi" panose="020B0502040204020203" pitchFamily="34" charset="0"/>
                <a:ea typeface="Gadugi" panose="020B0502040204020203" pitchFamily="34" charset="0"/>
                <a:hlinkClick r:id="rId10" action="ppaction://hlinksldjump">
                  <a:extLst>
                    <a:ext uri="{A12FA001-AC4F-418D-AE19-62706E023703}">
                      <ahyp:hlinkClr xmlns:ahyp="http://schemas.microsoft.com/office/drawing/2018/hyperlinkcolor" val="tx"/>
                    </a:ext>
                  </a:extLst>
                </a:hlinkClick>
              </a:rPr>
              <a:t>Slide 2</a:t>
            </a:r>
            <a:r>
              <a:rPr lang="en-US" sz="1400" u="sng" dirty="0">
                <a:solidFill>
                  <a:srgbClr val="00206B"/>
                </a:solidFill>
                <a:latin typeface="Gadugi" panose="020B0502040204020203" pitchFamily="34" charset="0"/>
                <a:ea typeface="Gadugi" panose="020B0502040204020203" pitchFamily="34" charset="0"/>
              </a:rPr>
              <a:t>2</a:t>
            </a:r>
          </a:p>
          <a:p>
            <a:pPr>
              <a:spcBef>
                <a:spcPts val="1200"/>
              </a:spcBef>
              <a:buClr>
                <a:srgbClr val="535F98"/>
              </a:buClr>
            </a:pPr>
            <a:r>
              <a:rPr lang="en-US" sz="1400" u="sng" dirty="0">
                <a:solidFill>
                  <a:srgbClr val="00206B"/>
                </a:solidFill>
                <a:latin typeface="Gadugi" panose="020B0502040204020203" pitchFamily="34" charset="0"/>
                <a:ea typeface="Gadugi" panose="020B0502040204020203" pitchFamily="34" charset="0"/>
              </a:rPr>
              <a:t>Career Development Leadership Program.………………… Slide 23</a:t>
            </a:r>
          </a:p>
          <a:p>
            <a:endParaRPr lang="en-US" sz="1400" dirty="0"/>
          </a:p>
        </p:txBody>
      </p:sp>
      <p:sp>
        <p:nvSpPr>
          <p:cNvPr id="6" name="Slide Number Placeholder 5">
            <a:extLst>
              <a:ext uri="{FF2B5EF4-FFF2-40B4-BE49-F238E27FC236}">
                <a16:creationId xmlns:a16="http://schemas.microsoft.com/office/drawing/2014/main" id="{5EBD5E18-0AA1-4A9F-820B-5559177BDBA5}"/>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a:t>
            </a:fld>
            <a:endParaRPr lang="en-US" sz="1800" dirty="0">
              <a:solidFill>
                <a:schemeClr val="accent6">
                  <a:lumMod val="75000"/>
                </a:schemeClr>
              </a:solidFill>
            </a:endParaRPr>
          </a:p>
        </p:txBody>
      </p:sp>
    </p:spTree>
    <p:extLst>
      <p:ext uri="{BB962C8B-B14F-4D97-AF65-F5344CB8AC3E}">
        <p14:creationId xmlns:p14="http://schemas.microsoft.com/office/powerpoint/2010/main" val="40363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778809" y="570931"/>
            <a:ext cx="7586382" cy="724469"/>
          </a:xfrm>
        </p:spPr>
        <p:txBody>
          <a:bodyPr>
            <a:noAutofit/>
          </a:bodyPr>
          <a:lstStyle/>
          <a:p>
            <a:r>
              <a:rPr lang="en-US" sz="2800" b="1" dirty="0">
                <a:solidFill>
                  <a:schemeClr val="tx1"/>
                </a:solidFill>
                <a:latin typeface="Gadugi" panose="020B0502040204020203" pitchFamily="34" charset="0"/>
              </a:rPr>
              <a:t>Review Criteria: </a:t>
            </a:r>
            <a:br>
              <a:rPr lang="en-US" sz="2800" b="1" dirty="0">
                <a:solidFill>
                  <a:schemeClr val="tx1"/>
                </a:solidFill>
                <a:latin typeface="Gadugi" panose="020B0502040204020203" pitchFamily="34" charset="0"/>
              </a:rPr>
            </a:br>
            <a:r>
              <a:rPr lang="en-US" sz="2800" b="1" dirty="0">
                <a:solidFill>
                  <a:schemeClr val="tx1"/>
                </a:solidFill>
                <a:latin typeface="Gadugi" panose="020B0502040204020203" pitchFamily="34" charset="0"/>
              </a:rPr>
              <a:t>Posters</a:t>
            </a:r>
          </a:p>
        </p:txBody>
      </p:sp>
      <p:sp>
        <p:nvSpPr>
          <p:cNvPr id="7" name="Content Placeholder 6"/>
          <p:cNvSpPr>
            <a:spLocks noGrp="1"/>
          </p:cNvSpPr>
          <p:nvPr>
            <p:ph sz="half" idx="2"/>
          </p:nvPr>
        </p:nvSpPr>
        <p:spPr>
          <a:xfrm>
            <a:off x="381000" y="1446663"/>
            <a:ext cx="4114800" cy="4835857"/>
          </a:xfrm>
        </p:spPr>
        <p:txBody>
          <a:bodyPr>
            <a:normAutofit/>
          </a:bodyPr>
          <a:lstStyle/>
          <a:p>
            <a:endParaRPr lang="en-US" sz="1900" b="1" dirty="0">
              <a:solidFill>
                <a:srgbClr val="FF0000"/>
              </a:solidFill>
            </a:endParaRPr>
          </a:p>
          <a:p>
            <a:endParaRPr lang="en-US" sz="1900" dirty="0"/>
          </a:p>
          <a:p>
            <a:endParaRPr lang="en-US" dirty="0"/>
          </a:p>
        </p:txBody>
      </p:sp>
      <p:sp>
        <p:nvSpPr>
          <p:cNvPr id="6" name="Content Placeholder 5"/>
          <p:cNvSpPr>
            <a:spLocks noGrp="1"/>
          </p:cNvSpPr>
          <p:nvPr>
            <p:ph sz="quarter" idx="4"/>
          </p:nvPr>
        </p:nvSpPr>
        <p:spPr>
          <a:xfrm>
            <a:off x="876300" y="1804717"/>
            <a:ext cx="7391399" cy="4119747"/>
          </a:xfrm>
        </p:spPr>
        <p:txBody>
          <a:bodyPr>
            <a:normAutofit/>
          </a:bodyPr>
          <a:lstStyle/>
          <a:p>
            <a:pPr lvl="0">
              <a:buClr>
                <a:srgbClr val="00629B"/>
              </a:buClr>
              <a:buSzPct val="97000"/>
            </a:pPr>
            <a:r>
              <a:rPr lang="en-US" sz="1800" dirty="0">
                <a:solidFill>
                  <a:schemeClr val="tx1"/>
                </a:solidFill>
                <a:latin typeface="Gadugi" panose="020B0502040204020203" pitchFamily="34" charset="0"/>
              </a:rPr>
              <a:t>Presents preliminary analyses using a sample size sufficient to generate statistically significant, meaningful, and generalizable findings. </a:t>
            </a:r>
          </a:p>
          <a:p>
            <a:pPr lvl="0">
              <a:buClr>
                <a:srgbClr val="00629B"/>
              </a:buClr>
              <a:buSzPct val="97000"/>
            </a:pPr>
            <a:r>
              <a:rPr lang="en-US" sz="1800" dirty="0">
                <a:solidFill>
                  <a:schemeClr val="tx1"/>
                </a:solidFill>
                <a:latin typeface="Gadugi" panose="020B0502040204020203" pitchFamily="34" charset="0"/>
              </a:rPr>
              <a:t>Presents new techniques/ideas. </a:t>
            </a:r>
          </a:p>
          <a:p>
            <a:pPr lvl="0">
              <a:buClr>
                <a:srgbClr val="00629B"/>
              </a:buClr>
              <a:buSzPct val="97000"/>
            </a:pPr>
            <a:r>
              <a:rPr lang="en-US" sz="1800" dirty="0">
                <a:solidFill>
                  <a:schemeClr val="tx1"/>
                </a:solidFill>
                <a:latin typeface="Gadugi" panose="020B0502040204020203" pitchFamily="34" charset="0"/>
              </a:rPr>
              <a:t>Addresses an important, highly relevant, or hot topic. </a:t>
            </a:r>
          </a:p>
          <a:p>
            <a:pPr lvl="0">
              <a:buClr>
                <a:srgbClr val="00629B"/>
              </a:buClr>
              <a:buSzPct val="97000"/>
            </a:pPr>
            <a:r>
              <a:rPr lang="en-US" sz="1800" dirty="0">
                <a:solidFill>
                  <a:schemeClr val="tx1"/>
                </a:solidFill>
                <a:latin typeface="Gadugi" panose="020B0502040204020203" pitchFamily="34" charset="0"/>
              </a:rPr>
              <a:t>Advances research, treatment, or understanding of anxiety, mood and/or related disorders. </a:t>
            </a:r>
          </a:p>
          <a:p>
            <a:pPr lvl="0">
              <a:buClr>
                <a:srgbClr val="00629B"/>
              </a:buClr>
              <a:buSzPct val="97000"/>
            </a:pPr>
            <a:r>
              <a:rPr lang="en-US" sz="1800" dirty="0">
                <a:solidFill>
                  <a:schemeClr val="tx1"/>
                </a:solidFill>
                <a:latin typeface="Gadugi" panose="020B0502040204020203" pitchFamily="34" charset="0"/>
              </a:rPr>
              <a:t>Demonstrates high scientific and intellectual quality.</a:t>
            </a:r>
          </a:p>
          <a:p>
            <a:pPr marL="0" lvl="0" indent="0">
              <a:buNone/>
            </a:pPr>
            <a:endParaRPr lang="en-US" sz="2400" dirty="0"/>
          </a:p>
        </p:txBody>
      </p:sp>
      <p:sp>
        <p:nvSpPr>
          <p:cNvPr id="4" name="Slide Number Placeholder 3">
            <a:extLst>
              <a:ext uri="{FF2B5EF4-FFF2-40B4-BE49-F238E27FC236}">
                <a16:creationId xmlns:a16="http://schemas.microsoft.com/office/drawing/2014/main" id="{A61BE5DA-F59B-4F45-955E-24F6570E690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20</a:t>
            </a:fld>
            <a:endParaRPr lang="en-US" sz="1800" dirty="0">
              <a:solidFill>
                <a:schemeClr val="accent6">
                  <a:lumMod val="75000"/>
                </a:schemeClr>
              </a:solidFill>
            </a:endParaRPr>
          </a:p>
        </p:txBody>
      </p:sp>
    </p:spTree>
    <p:extLst>
      <p:ext uri="{BB962C8B-B14F-4D97-AF65-F5344CB8AC3E}">
        <p14:creationId xmlns:p14="http://schemas.microsoft.com/office/powerpoint/2010/main" val="277329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7787" y="1143000"/>
            <a:ext cx="7586382" cy="724469"/>
          </a:xfrm>
        </p:spPr>
        <p:txBody>
          <a:bodyPr>
            <a:noAutofit/>
          </a:bodyPr>
          <a:lstStyle/>
          <a:p>
            <a:r>
              <a:rPr lang="en-US" sz="2800" b="1" dirty="0">
                <a:solidFill>
                  <a:schemeClr val="tx1"/>
                </a:solidFill>
                <a:latin typeface="Gadugi" panose="020B0502040204020203" pitchFamily="34" charset="0"/>
              </a:rPr>
              <a:t>ADAA 2022 Award Programs</a:t>
            </a:r>
            <a:br>
              <a:rPr lang="en-US" sz="2800" b="1" dirty="0">
                <a:solidFill>
                  <a:srgbClr val="BA0C2F"/>
                </a:solidFill>
                <a:latin typeface="Gadugi" panose="020B0502040204020203" pitchFamily="34" charset="0"/>
              </a:rPr>
            </a:br>
            <a:endParaRPr lang="en-US" sz="2800" b="1" dirty="0">
              <a:solidFill>
                <a:srgbClr val="BA0C2F"/>
              </a:solidFill>
              <a:latin typeface="Gadugi" panose="020B0502040204020203" pitchFamily="34" charset="0"/>
            </a:endParaRPr>
          </a:p>
        </p:txBody>
      </p:sp>
      <p:sp>
        <p:nvSpPr>
          <p:cNvPr id="7" name="Content Placeholder 6"/>
          <p:cNvSpPr>
            <a:spLocks noGrp="1"/>
          </p:cNvSpPr>
          <p:nvPr>
            <p:ph sz="half" idx="2"/>
          </p:nvPr>
        </p:nvSpPr>
        <p:spPr>
          <a:xfrm>
            <a:off x="381000" y="1446663"/>
            <a:ext cx="4114800" cy="4835857"/>
          </a:xfrm>
        </p:spPr>
        <p:txBody>
          <a:bodyPr>
            <a:normAutofit/>
          </a:bodyPr>
          <a:lstStyle/>
          <a:p>
            <a:endParaRPr lang="en-US" sz="1900" b="1" dirty="0">
              <a:solidFill>
                <a:srgbClr val="FF0000"/>
              </a:solidFill>
            </a:endParaRPr>
          </a:p>
          <a:p>
            <a:endParaRPr lang="en-US" sz="1900" dirty="0"/>
          </a:p>
          <a:p>
            <a:endParaRPr lang="en-US" dirty="0"/>
          </a:p>
        </p:txBody>
      </p:sp>
      <p:pic>
        <p:nvPicPr>
          <p:cNvPr id="1026" name="Picture 2" descr="2019 CDLP Awardees.jpg">
            <a:extLst>
              <a:ext uri="{FF2B5EF4-FFF2-40B4-BE49-F238E27FC236}">
                <a16:creationId xmlns:a16="http://schemas.microsoft.com/office/drawing/2014/main" id="{78DE135D-E734-453C-A14F-9666566AC2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46" y="2171132"/>
            <a:ext cx="4252107" cy="2834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DFFA60-A28A-4436-92AC-E5263A40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001" y="2171132"/>
            <a:ext cx="4252107" cy="2834738"/>
          </a:xfrm>
          <a:prstGeom prst="rect">
            <a:avLst/>
          </a:prstGeom>
        </p:spPr>
      </p:pic>
    </p:spTree>
    <p:extLst>
      <p:ext uri="{BB962C8B-B14F-4D97-AF65-F5344CB8AC3E}">
        <p14:creationId xmlns:p14="http://schemas.microsoft.com/office/powerpoint/2010/main" val="114199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98F01A-6505-47AB-99FE-6A30208C7E3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22</a:t>
            </a:fld>
            <a:endParaRPr lang="en-US" sz="1800" dirty="0">
              <a:solidFill>
                <a:schemeClr val="accent6">
                  <a:lumMod val="75000"/>
                </a:schemeClr>
              </a:solidFill>
            </a:endParaRPr>
          </a:p>
        </p:txBody>
      </p:sp>
      <p:sp>
        <p:nvSpPr>
          <p:cNvPr id="2" name="Title 1">
            <a:extLst>
              <a:ext uri="{FF2B5EF4-FFF2-40B4-BE49-F238E27FC236}">
                <a16:creationId xmlns:a16="http://schemas.microsoft.com/office/drawing/2014/main" id="{4017C99A-AD59-4FC3-8AE3-91CF682CC1C3}"/>
              </a:ext>
            </a:extLst>
          </p:cNvPr>
          <p:cNvSpPr>
            <a:spLocks noGrp="1"/>
          </p:cNvSpPr>
          <p:nvPr>
            <p:ph type="ctrTitle" idx="4294967295"/>
          </p:nvPr>
        </p:nvSpPr>
        <p:spPr>
          <a:xfrm>
            <a:off x="3429000" y="762000"/>
            <a:ext cx="6324600" cy="914400"/>
          </a:xfrm>
        </p:spPr>
        <p:txBody>
          <a:bodyPr/>
          <a:lstStyle/>
          <a:p>
            <a:r>
              <a:rPr lang="en-US" sz="2800" b="1" dirty="0">
                <a:solidFill>
                  <a:schemeClr val="tx1"/>
                </a:solidFill>
                <a:latin typeface="Gadugi" panose="020B0502040204020203" pitchFamily="34" charset="0"/>
                <a:ea typeface="Gadugi" panose="020B0502040204020203" pitchFamily="34" charset="0"/>
              </a:rPr>
              <a:t>Donald F. Klein Early Career Investigator Award</a:t>
            </a:r>
            <a:br>
              <a:rPr lang="en-US" b="1" dirty="0"/>
            </a:br>
            <a:endParaRPr lang="en-US" dirty="0"/>
          </a:p>
        </p:txBody>
      </p:sp>
      <p:sp>
        <p:nvSpPr>
          <p:cNvPr id="3" name="Subtitle 2">
            <a:extLst>
              <a:ext uri="{FF2B5EF4-FFF2-40B4-BE49-F238E27FC236}">
                <a16:creationId xmlns:a16="http://schemas.microsoft.com/office/drawing/2014/main" id="{53F3DB00-4BDC-4832-ABB8-D0D0F000A6E1}"/>
              </a:ext>
            </a:extLst>
          </p:cNvPr>
          <p:cNvSpPr>
            <a:spLocks noGrp="1"/>
          </p:cNvSpPr>
          <p:nvPr>
            <p:ph type="subTitle" idx="4294967295"/>
          </p:nvPr>
        </p:nvSpPr>
        <p:spPr>
          <a:xfrm>
            <a:off x="228600" y="609600"/>
            <a:ext cx="8915400" cy="6172200"/>
          </a:xfrm>
        </p:spPr>
        <p:txBody>
          <a:bodyPr>
            <a:normAutofit fontScale="47500" lnSpcReduction="20000"/>
          </a:bodyPr>
          <a:lstStyle/>
          <a:p>
            <a:pPr marL="0" indent="0">
              <a:lnSpc>
                <a:spcPct val="120000"/>
              </a:lnSpc>
              <a:spcBef>
                <a:spcPts val="600"/>
              </a:spcBef>
              <a:buNone/>
            </a:pPr>
            <a:r>
              <a:rPr lang="en-US" sz="2900" b="1" dirty="0">
                <a:solidFill>
                  <a:srgbClr val="535F98"/>
                </a:solidFill>
                <a:latin typeface="Gadugi" panose="020B0502040204020203" pitchFamily="34" charset="0"/>
                <a:ea typeface="Gadugi" panose="020B0502040204020203" pitchFamily="34" charset="0"/>
              </a:rPr>
              <a:t>Award Components</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Complimentary registration to the 2022 ADAA Annual Conference ($600 value)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Recognition at the Opening Session</a:t>
            </a:r>
          </a:p>
          <a:p>
            <a:pPr>
              <a:lnSpc>
                <a:spcPct val="120000"/>
              </a:lnSpc>
              <a:spcBef>
                <a:spcPts val="600"/>
              </a:spcBef>
              <a:buClr>
                <a:srgbClr val="535F98"/>
              </a:buClr>
            </a:pPr>
            <a:r>
              <a:rPr lang="en-US" sz="2500" b="0" i="0" dirty="0">
                <a:solidFill>
                  <a:srgbClr val="333333"/>
                </a:solidFill>
                <a:effectLst/>
                <a:latin typeface="Gadugi" panose="020B0502040204020203" pitchFamily="34" charset="0"/>
                <a:ea typeface="Gadugi" panose="020B0502040204020203" pitchFamily="34" charset="0"/>
              </a:rPr>
              <a:t>Complimentary one-year ADAA membership. Awardee(s) must present their research as a poster at the Annual Conference to be eligible for the complimentary membership</a:t>
            </a:r>
            <a:endParaRPr lang="en-US" sz="2500" dirty="0">
              <a:solidFill>
                <a:schemeClr val="tx1"/>
              </a:solidFill>
              <a:latin typeface="Gadugi" panose="020B0502040204020203" pitchFamily="34" charset="0"/>
              <a:ea typeface="Gadugi" panose="020B0502040204020203" pitchFamily="34" charset="0"/>
            </a:endParaRP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$500 award</a:t>
            </a:r>
          </a:p>
          <a:p>
            <a:pPr>
              <a:lnSpc>
                <a:spcPct val="120000"/>
              </a:lnSpc>
              <a:spcBef>
                <a:spcPts val="600"/>
              </a:spcBef>
              <a:buClr>
                <a:srgbClr val="535F98"/>
              </a:buClr>
            </a:pPr>
            <a:r>
              <a:rPr lang="en-US" sz="2500" dirty="0">
                <a:latin typeface="Gadugi" panose="020B0502040204020203" pitchFamily="34" charset="0"/>
                <a:ea typeface="Gadugi" panose="020B0502040204020203" pitchFamily="34" charset="0"/>
              </a:rPr>
              <a:t>Selected paper will be seriously considered for publication with formal review in ADAA’s journal -</a:t>
            </a:r>
            <a:r>
              <a:rPr lang="en-US" sz="2500" i="1" dirty="0">
                <a:latin typeface="Gadugi" panose="020B0502040204020203" pitchFamily="34" charset="0"/>
                <a:ea typeface="Gadugi" panose="020B0502040204020203" pitchFamily="34" charset="0"/>
              </a:rPr>
              <a:t> Depression and Anxiety</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Featured profile on the ADAA website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Opportunity to present research findings as an ADAA-sponsored webinar</a:t>
            </a:r>
          </a:p>
          <a:p>
            <a:pPr marL="0" indent="0">
              <a:lnSpc>
                <a:spcPct val="120000"/>
              </a:lnSpc>
              <a:spcBef>
                <a:spcPts val="600"/>
              </a:spcBef>
              <a:buNone/>
            </a:pPr>
            <a:r>
              <a:rPr lang="en-US" sz="2900" b="1" dirty="0">
                <a:solidFill>
                  <a:srgbClr val="535F98"/>
                </a:solidFill>
                <a:latin typeface="Gadugi" panose="020B0502040204020203" pitchFamily="34" charset="0"/>
                <a:ea typeface="Gadugi" panose="020B0502040204020203" pitchFamily="34" charset="0"/>
              </a:rPr>
              <a:t>Award Eligibility</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The award is restricted to investigators who have completed their terminal degree and are currently at a rank of assistant professor or below.</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Individuals who are working to complete their degree are not eligible.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Applicants must be the first or senior author on the submitted paper, which must be original research on anxiety disorders, depression, and comorbid related disorders, focusing on neurobiology, psychosocial treatments, or experimental psychopathology.</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The paper cannot be submitted or under review anywhere else from submission until notification about the award (including ADAA's </a:t>
            </a:r>
            <a:r>
              <a:rPr lang="en-US" sz="2500" i="1" dirty="0">
                <a:solidFill>
                  <a:schemeClr val="tx1"/>
                </a:solidFill>
                <a:latin typeface="Gadugi" panose="020B0502040204020203" pitchFamily="34" charset="0"/>
                <a:ea typeface="Gadugi" panose="020B0502040204020203" pitchFamily="34" charset="0"/>
              </a:rPr>
              <a:t>Depression and Anxiety </a:t>
            </a:r>
            <a:r>
              <a:rPr lang="en-US" sz="2500" dirty="0">
                <a:solidFill>
                  <a:schemeClr val="tx1"/>
                </a:solidFill>
                <a:latin typeface="Gadugi" panose="020B0502040204020203" pitchFamily="34" charset="0"/>
                <a:ea typeface="Gadugi" panose="020B0502040204020203" pitchFamily="34" charset="0"/>
              </a:rPr>
              <a:t>Journal).</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ADAA Board Members and the ADAA Scientific Council members are not eligible.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ADAA recognizes, supports, and values the inclusion of diverse groups, educational backgrounds, and views and encourages award applications from minority groups. ADAA also encourages interdisciplinary as well as international applicants.</a:t>
            </a:r>
          </a:p>
          <a:p>
            <a:pPr marL="0" indent="0">
              <a:lnSpc>
                <a:spcPct val="120000"/>
              </a:lnSpc>
              <a:spcBef>
                <a:spcPts val="600"/>
              </a:spcBef>
              <a:buClr>
                <a:srgbClr val="535F98"/>
              </a:buClr>
              <a:buNone/>
            </a:pPr>
            <a:endParaRPr lang="en-US" sz="2500" dirty="0">
              <a:solidFill>
                <a:schemeClr val="tx1"/>
              </a:solidFill>
              <a:latin typeface="Gadugi" panose="020B0502040204020203" pitchFamily="34" charset="0"/>
              <a:ea typeface="Gadugi" panose="020B0502040204020203" pitchFamily="34" charset="0"/>
            </a:endParaRPr>
          </a:p>
          <a:p>
            <a:pPr marL="0" indent="0">
              <a:lnSpc>
                <a:spcPct val="120000"/>
              </a:lnSpc>
              <a:spcBef>
                <a:spcPts val="600"/>
              </a:spcBef>
              <a:buNone/>
            </a:pPr>
            <a:r>
              <a:rPr lang="en-US" sz="2600" b="1" dirty="0">
                <a:solidFill>
                  <a:srgbClr val="535F98"/>
                </a:solidFill>
                <a:latin typeface="Gadugi" panose="020B0502040204020203" pitchFamily="34" charset="0"/>
                <a:ea typeface="Gadugi" panose="020B0502040204020203" pitchFamily="34" charset="0"/>
              </a:rPr>
              <a:t>Application Deadline: Wednesday, October 6, 2021</a:t>
            </a:r>
          </a:p>
          <a:p>
            <a:pPr>
              <a:lnSpc>
                <a:spcPct val="120000"/>
              </a:lnSpc>
              <a:spcBef>
                <a:spcPts val="600"/>
              </a:spcBef>
            </a:pPr>
            <a:endParaRPr lang="en-US" sz="2200" dirty="0">
              <a:latin typeface="Gadugi" panose="020B0502040204020203" pitchFamily="34" charset="0"/>
              <a:ea typeface="Gadugi" panose="020B0502040204020203" pitchFamily="34" charset="0"/>
            </a:endParaRPr>
          </a:p>
          <a:p>
            <a:endParaRPr lang="en-US" sz="18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81759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98F01A-6505-47AB-99FE-6A30208C7E3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23</a:t>
            </a:fld>
            <a:endParaRPr lang="en-US" sz="1800" dirty="0">
              <a:solidFill>
                <a:schemeClr val="accent6">
                  <a:lumMod val="75000"/>
                </a:schemeClr>
              </a:solidFill>
            </a:endParaRPr>
          </a:p>
        </p:txBody>
      </p:sp>
      <p:sp>
        <p:nvSpPr>
          <p:cNvPr id="2" name="Title 1">
            <a:extLst>
              <a:ext uri="{FF2B5EF4-FFF2-40B4-BE49-F238E27FC236}">
                <a16:creationId xmlns:a16="http://schemas.microsoft.com/office/drawing/2014/main" id="{4017C99A-AD59-4FC3-8AE3-91CF682CC1C3}"/>
              </a:ext>
            </a:extLst>
          </p:cNvPr>
          <p:cNvSpPr>
            <a:spLocks noGrp="1"/>
          </p:cNvSpPr>
          <p:nvPr>
            <p:ph type="ctrTitle" idx="4294967295"/>
          </p:nvPr>
        </p:nvSpPr>
        <p:spPr>
          <a:xfrm>
            <a:off x="3657600" y="762000"/>
            <a:ext cx="6324600" cy="914400"/>
          </a:xfrm>
        </p:spPr>
        <p:txBody>
          <a:bodyPr/>
          <a:lstStyle/>
          <a:p>
            <a:r>
              <a:rPr lang="en-US" sz="2800" b="1" dirty="0">
                <a:solidFill>
                  <a:schemeClr val="tx1"/>
                </a:solidFill>
                <a:latin typeface="Gadugi" panose="020B0502040204020203" pitchFamily="34" charset="0"/>
                <a:ea typeface="Gadugi" panose="020B0502040204020203" pitchFamily="34" charset="0"/>
              </a:rPr>
              <a:t>Career Development </a:t>
            </a:r>
            <a:br>
              <a:rPr lang="en-US" sz="2800" b="1" dirty="0">
                <a:solidFill>
                  <a:schemeClr val="tx1"/>
                </a:solidFill>
                <a:latin typeface="Gadugi" panose="020B0502040204020203" pitchFamily="34" charset="0"/>
                <a:ea typeface="Gadugi" panose="020B0502040204020203" pitchFamily="34" charset="0"/>
              </a:rPr>
            </a:br>
            <a:r>
              <a:rPr lang="en-US" sz="2800" b="1" dirty="0">
                <a:solidFill>
                  <a:schemeClr val="tx1"/>
                </a:solidFill>
                <a:latin typeface="Gadugi" panose="020B0502040204020203" pitchFamily="34" charset="0"/>
                <a:ea typeface="Gadugi" panose="020B0502040204020203" pitchFamily="34" charset="0"/>
              </a:rPr>
              <a:t>Leadership Program</a:t>
            </a:r>
            <a:br>
              <a:rPr lang="en-US" b="1" dirty="0"/>
            </a:br>
            <a:endParaRPr lang="en-US" dirty="0"/>
          </a:p>
        </p:txBody>
      </p:sp>
      <p:sp>
        <p:nvSpPr>
          <p:cNvPr id="3" name="Subtitle 2">
            <a:extLst>
              <a:ext uri="{FF2B5EF4-FFF2-40B4-BE49-F238E27FC236}">
                <a16:creationId xmlns:a16="http://schemas.microsoft.com/office/drawing/2014/main" id="{53F3DB00-4BDC-4832-ABB8-D0D0F000A6E1}"/>
              </a:ext>
            </a:extLst>
          </p:cNvPr>
          <p:cNvSpPr>
            <a:spLocks noGrp="1"/>
          </p:cNvSpPr>
          <p:nvPr>
            <p:ph type="subTitle" idx="4294967295"/>
          </p:nvPr>
        </p:nvSpPr>
        <p:spPr>
          <a:xfrm>
            <a:off x="228600" y="609600"/>
            <a:ext cx="8915400" cy="6172200"/>
          </a:xfrm>
        </p:spPr>
        <p:txBody>
          <a:bodyPr>
            <a:normAutofit fontScale="47500" lnSpcReduction="20000"/>
          </a:bodyPr>
          <a:lstStyle/>
          <a:p>
            <a:pPr marL="0" indent="0">
              <a:lnSpc>
                <a:spcPct val="120000"/>
              </a:lnSpc>
              <a:spcBef>
                <a:spcPts val="600"/>
              </a:spcBef>
              <a:buNone/>
            </a:pPr>
            <a:r>
              <a:rPr lang="en-US" sz="2900" b="1" dirty="0">
                <a:solidFill>
                  <a:srgbClr val="535F98"/>
                </a:solidFill>
                <a:latin typeface="Gadugi" panose="020B0502040204020203" pitchFamily="34" charset="0"/>
                <a:ea typeface="Gadugi" panose="020B0502040204020203" pitchFamily="34" charset="0"/>
              </a:rPr>
              <a:t>Award Components</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Complimentary registration to the 2022 ADAA Annual Conference ($600 value)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A full day of small-group mentoring sessions</a:t>
            </a:r>
          </a:p>
          <a:p>
            <a:pPr>
              <a:lnSpc>
                <a:spcPct val="120000"/>
              </a:lnSpc>
              <a:spcBef>
                <a:spcPts val="600"/>
              </a:spcBef>
              <a:buClr>
                <a:srgbClr val="535F98"/>
              </a:buClr>
            </a:pPr>
            <a:r>
              <a:rPr lang="en-US" sz="2500" b="0" i="0" dirty="0">
                <a:solidFill>
                  <a:srgbClr val="14365C"/>
                </a:solidFill>
                <a:effectLst/>
                <a:latin typeface="Gadugi" panose="020B0502040204020203" pitchFamily="34" charset="0"/>
                <a:ea typeface="Gadugi" panose="020B0502040204020203" pitchFamily="34" charset="0"/>
              </a:rPr>
              <a:t>Complimentary one-year ADAA membership. Research </a:t>
            </a:r>
            <a:r>
              <a:rPr lang="en-US" sz="2500" dirty="0">
                <a:solidFill>
                  <a:srgbClr val="14365C"/>
                </a:solidFill>
                <a:latin typeface="Gadugi" panose="020B0502040204020203" pitchFamily="34" charset="0"/>
                <a:ea typeface="Gadugi" panose="020B0502040204020203" pitchFamily="34" charset="0"/>
              </a:rPr>
              <a:t>track a</a:t>
            </a:r>
            <a:r>
              <a:rPr lang="en-US" sz="2500" b="0" i="0" dirty="0">
                <a:solidFill>
                  <a:srgbClr val="14365C"/>
                </a:solidFill>
                <a:effectLst/>
                <a:latin typeface="Gadugi" panose="020B0502040204020203" pitchFamily="34" charset="0"/>
                <a:ea typeface="Gadugi" panose="020B0502040204020203" pitchFamily="34" charset="0"/>
              </a:rPr>
              <a:t>wardee(s) must present their research as a poster at the Annual Conference to be eligible for the complimentary membership</a:t>
            </a:r>
            <a:endParaRPr lang="en-US" sz="2500" dirty="0">
              <a:solidFill>
                <a:srgbClr val="14365C"/>
              </a:solidFill>
              <a:latin typeface="Gadugi" panose="020B0502040204020203" pitchFamily="34" charset="0"/>
              <a:ea typeface="Gadugi" panose="020B0502040204020203" pitchFamily="34" charset="0"/>
            </a:endParaRP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Assignment of a senior mentor from the ADAA </a:t>
            </a:r>
            <a:r>
              <a:rPr lang="en-US" sz="2500" dirty="0">
                <a:solidFill>
                  <a:srgbClr val="14365C"/>
                </a:solidFill>
                <a:latin typeface="Gadugi" panose="020B0502040204020203" pitchFamily="34" charset="0"/>
                <a:ea typeface="Gadugi" panose="020B0502040204020203" pitchFamily="34" charset="0"/>
              </a:rPr>
              <a:t>professional</a:t>
            </a:r>
            <a:r>
              <a:rPr lang="en-US" sz="2500" dirty="0">
                <a:solidFill>
                  <a:schemeClr val="tx1"/>
                </a:solidFill>
                <a:latin typeface="Gadugi" panose="020B0502040204020203" pitchFamily="34" charset="0"/>
                <a:ea typeface="Gadugi" panose="020B0502040204020203" pitchFamily="34" charset="0"/>
              </a:rPr>
              <a:t> membership at the conference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Recognition at the conference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Basic Neuroscience and Clinical Research Tracks: Presentation of a poster at the poster session at the conference is mandatory</a:t>
            </a:r>
            <a:endParaRPr lang="en-US" sz="2500" dirty="0">
              <a:latin typeface="Gadugi" panose="020B0502040204020203" pitchFamily="34" charset="0"/>
              <a:ea typeface="Gadugi" panose="020B0502040204020203" pitchFamily="34" charset="0"/>
            </a:endParaRP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Clinical Track: Case consultation session with a senior clinician from the ADAA membership</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Featured profile on the ADAA website</a:t>
            </a:r>
          </a:p>
          <a:p>
            <a:pPr marL="0" indent="0">
              <a:lnSpc>
                <a:spcPct val="120000"/>
              </a:lnSpc>
              <a:spcBef>
                <a:spcPts val="600"/>
              </a:spcBef>
              <a:buNone/>
            </a:pPr>
            <a:r>
              <a:rPr lang="en-US" sz="2900" b="1" dirty="0">
                <a:solidFill>
                  <a:srgbClr val="535F98"/>
                </a:solidFill>
                <a:latin typeface="Gadugi" panose="020B0502040204020203" pitchFamily="34" charset="0"/>
                <a:ea typeface="Gadugi" panose="020B0502040204020203" pitchFamily="34" charset="0"/>
              </a:rPr>
              <a:t>Award Eligibility</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Participants are required to attend all scheduled program events and attend the conference. After receiving one-year complimentary membership, become an active leader within ADAA, including but not limited to joining a Special Interest Group, starting a Special Interest Group, developing a webinar, authoring a blog post, or serving on a committee</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Program open to graduate degree students (MD, MPH, MS/MSW, NP, PhD, PsyD) intern, resident, or postdoctoral fellow</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Early career researchers and clinicians who have completed their training within the last give years. The program welcomes applications from: Masters in Counseling, Masters in Social Work, Marriage and Family Therapists, Trainees/Graduates in Clinical Psychology, Counseling Psychologies, School Psychologies, Neuropsychologists.</a:t>
            </a:r>
          </a:p>
          <a:p>
            <a:pPr>
              <a:lnSpc>
                <a:spcPct val="120000"/>
              </a:lnSpc>
              <a:spcBef>
                <a:spcPts val="600"/>
              </a:spcBef>
              <a:buClr>
                <a:srgbClr val="535F98"/>
              </a:buClr>
            </a:pPr>
            <a:r>
              <a:rPr lang="en-US" sz="2500" dirty="0">
                <a:solidFill>
                  <a:schemeClr val="tx1"/>
                </a:solidFill>
                <a:latin typeface="Gadugi" panose="020B0502040204020203" pitchFamily="34" charset="0"/>
                <a:ea typeface="Gadugi" panose="020B0502040204020203" pitchFamily="34" charset="0"/>
              </a:rPr>
              <a:t>ADAA recognizes, supports, and values the inclusion of diverse groups, educational backgrounds, and views and encourages award applications from minority groups. ADAA also encourages interdisciplinary as well as international applicants.</a:t>
            </a:r>
          </a:p>
          <a:p>
            <a:pPr marL="0" indent="0">
              <a:lnSpc>
                <a:spcPct val="120000"/>
              </a:lnSpc>
              <a:spcBef>
                <a:spcPts val="600"/>
              </a:spcBef>
              <a:buClr>
                <a:srgbClr val="535F98"/>
              </a:buClr>
              <a:buNone/>
            </a:pPr>
            <a:endParaRPr lang="en-US" sz="2500" dirty="0">
              <a:solidFill>
                <a:schemeClr val="tx1"/>
              </a:solidFill>
              <a:latin typeface="Gadugi" panose="020B0502040204020203" pitchFamily="34" charset="0"/>
              <a:ea typeface="Gadugi" panose="020B0502040204020203" pitchFamily="34" charset="0"/>
            </a:endParaRPr>
          </a:p>
          <a:p>
            <a:pPr marL="0" indent="0">
              <a:lnSpc>
                <a:spcPct val="120000"/>
              </a:lnSpc>
              <a:spcBef>
                <a:spcPts val="600"/>
              </a:spcBef>
              <a:buNone/>
            </a:pPr>
            <a:r>
              <a:rPr lang="en-US" sz="2600" b="1" dirty="0">
                <a:solidFill>
                  <a:srgbClr val="535F98"/>
                </a:solidFill>
                <a:latin typeface="Gadugi" panose="020B0502040204020203" pitchFamily="34" charset="0"/>
                <a:ea typeface="Gadugi" panose="020B0502040204020203" pitchFamily="34" charset="0"/>
              </a:rPr>
              <a:t>Application Deadline: Wednesday, October 6, 2021</a:t>
            </a:r>
          </a:p>
          <a:p>
            <a:pPr>
              <a:lnSpc>
                <a:spcPct val="120000"/>
              </a:lnSpc>
              <a:spcBef>
                <a:spcPts val="600"/>
              </a:spcBef>
            </a:pPr>
            <a:endParaRPr lang="en-US" sz="2200" dirty="0">
              <a:latin typeface="Gadugi" panose="020B0502040204020203" pitchFamily="34" charset="0"/>
              <a:ea typeface="Gadugi" panose="020B0502040204020203" pitchFamily="34" charset="0"/>
            </a:endParaRPr>
          </a:p>
          <a:p>
            <a:endParaRPr lang="en-US" sz="18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1300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8259"/>
            <a:ext cx="9144000" cy="5334000"/>
          </a:xfrm>
        </p:spPr>
        <p:txBody>
          <a:bodyPr>
            <a:normAutofit/>
          </a:bodyPr>
          <a:lstStyle/>
          <a:p>
            <a:pPr lvl="1">
              <a:buFont typeface="Wingdings" panose="05000000000000000000" pitchFamily="2" charset="2"/>
              <a:buChar char="Ø"/>
            </a:pPr>
            <a:endParaRPr lang="en-US" dirty="0"/>
          </a:p>
          <a:p>
            <a:pPr marL="274320" lvl="1" indent="0">
              <a:buNone/>
            </a:pPr>
            <a:r>
              <a:rPr lang="en-US" sz="1800" b="1" dirty="0">
                <a:solidFill>
                  <a:srgbClr val="00206B"/>
                </a:solidFill>
                <a:latin typeface="Gadugi" panose="020B0502040204020203" pitchFamily="34" charset="0"/>
              </a:rPr>
              <a:t>Wednesday, September 1, 2021</a:t>
            </a:r>
            <a:r>
              <a:rPr lang="en-US" sz="1800" dirty="0">
                <a:solidFill>
                  <a:srgbClr val="00206B"/>
                </a:solidFill>
                <a:latin typeface="Gadugi" panose="020B0502040204020203" pitchFamily="34" charset="0"/>
              </a:rPr>
              <a:t>:  Master Clinician Sessions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  No Later Than October 2021</a:t>
            </a:r>
          </a:p>
          <a:p>
            <a:pPr marL="274320" lvl="1" indent="0">
              <a:buNone/>
            </a:pPr>
            <a:endParaRPr lang="en-US" sz="1800" dirty="0">
              <a:solidFill>
                <a:srgbClr val="00206B"/>
              </a:solidFill>
              <a:latin typeface="Gadugi" panose="020B0502040204020203" pitchFamily="34" charset="0"/>
            </a:endParaRPr>
          </a:p>
          <a:p>
            <a:pPr marL="274320" lvl="1" indent="0">
              <a:buNone/>
            </a:pPr>
            <a:r>
              <a:rPr lang="en-US" sz="1800" b="1" dirty="0">
                <a:solidFill>
                  <a:srgbClr val="00206B"/>
                </a:solidFill>
                <a:latin typeface="Gadugi" panose="020B0502040204020203" pitchFamily="34" charset="0"/>
              </a:rPr>
              <a:t>Wednesday, September 22, 2021</a:t>
            </a:r>
            <a:r>
              <a:rPr lang="en-US" sz="1800" dirty="0">
                <a:solidFill>
                  <a:srgbClr val="00206B"/>
                </a:solidFill>
                <a:latin typeface="Gadugi" panose="020B0502040204020203" pitchFamily="34" charset="0"/>
              </a:rPr>
              <a:t>:  Symposia, Workshops, Roundtables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Early November 2021</a:t>
            </a:r>
          </a:p>
          <a:p>
            <a:pPr marL="274320" lvl="1" indent="0">
              <a:buNone/>
            </a:pPr>
            <a:endParaRPr lang="en-US" sz="1800" dirty="0">
              <a:solidFill>
                <a:srgbClr val="00206B"/>
              </a:solidFill>
              <a:latin typeface="Gadugi" panose="020B0502040204020203" pitchFamily="34" charset="0"/>
            </a:endParaRPr>
          </a:p>
          <a:p>
            <a:pPr marL="274320" lvl="1" indent="0">
              <a:buNone/>
            </a:pPr>
            <a:r>
              <a:rPr lang="en-US" sz="1800" b="1" dirty="0">
                <a:solidFill>
                  <a:srgbClr val="00206B"/>
                </a:solidFill>
                <a:latin typeface="Gadugi" panose="020B0502040204020203" pitchFamily="34" charset="0"/>
              </a:rPr>
              <a:t>Wednesday, October 6, 2021</a:t>
            </a:r>
            <a:r>
              <a:rPr lang="en-US" sz="1800" dirty="0">
                <a:solidFill>
                  <a:srgbClr val="00206B"/>
                </a:solidFill>
                <a:latin typeface="Gadugi" panose="020B0502040204020203" pitchFamily="34" charset="0"/>
              </a:rPr>
              <a:t>:  Awards: Donald F. Klein Early Career Investigator Award and Career Development Leadership Program Applications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Early November 2021</a:t>
            </a:r>
          </a:p>
          <a:p>
            <a:pPr marL="274320" lvl="1" indent="0">
              <a:buNone/>
            </a:pPr>
            <a:endParaRPr lang="en-US" sz="1800" dirty="0">
              <a:solidFill>
                <a:srgbClr val="00206B"/>
              </a:solidFill>
              <a:latin typeface="Gadugi" panose="020B0502040204020203" pitchFamily="34" charset="0"/>
            </a:endParaRPr>
          </a:p>
          <a:p>
            <a:pPr marL="274320" lvl="1" indent="0">
              <a:buNone/>
            </a:pPr>
            <a:r>
              <a:rPr lang="en-US" sz="1800" b="1" dirty="0">
                <a:solidFill>
                  <a:srgbClr val="00206B"/>
                </a:solidFill>
                <a:latin typeface="Gadugi" panose="020B0502040204020203" pitchFamily="34" charset="0"/>
              </a:rPr>
              <a:t>Wednesday, October 27, 2021</a:t>
            </a:r>
            <a:r>
              <a:rPr lang="en-US" sz="1800" dirty="0">
                <a:solidFill>
                  <a:srgbClr val="00206B"/>
                </a:solidFill>
                <a:latin typeface="Gadugi" panose="020B0502040204020203" pitchFamily="34" charset="0"/>
              </a:rPr>
              <a:t>:  Posters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Early November 2021</a:t>
            </a:r>
          </a:p>
          <a:p>
            <a:pPr marL="274320" lvl="1" indent="0">
              <a:buNone/>
            </a:pPr>
            <a:r>
              <a:rPr lang="en-US" sz="2000" dirty="0">
                <a:solidFill>
                  <a:schemeClr val="bg1">
                    <a:lumMod val="50000"/>
                  </a:schemeClr>
                </a:solidFill>
                <a:latin typeface="Gadugi" panose="020B0502040204020203" pitchFamily="34" charset="0"/>
              </a:rPr>
              <a:t>			</a:t>
            </a:r>
          </a:p>
          <a:p>
            <a:pPr marL="274320" lvl="1" indent="0">
              <a:buNone/>
            </a:pPr>
            <a:endParaRPr lang="en-US" sz="2800" dirty="0">
              <a:solidFill>
                <a:schemeClr val="bg1">
                  <a:lumMod val="50000"/>
                </a:schemeClr>
              </a:solidFill>
              <a:latin typeface="Gadugi" panose="020B0502040204020203" pitchFamily="34" charset="0"/>
            </a:endParaRPr>
          </a:p>
        </p:txBody>
      </p:sp>
      <p:sp>
        <p:nvSpPr>
          <p:cNvPr id="6" name="Slide Number Placeholder 5">
            <a:extLst>
              <a:ext uri="{FF2B5EF4-FFF2-40B4-BE49-F238E27FC236}">
                <a16:creationId xmlns:a16="http://schemas.microsoft.com/office/drawing/2014/main" id="{F8F33DD0-6EEC-4E2D-8784-0E28A7014F5E}"/>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3</a:t>
            </a:fld>
            <a:endParaRPr lang="en-US" sz="1800" dirty="0">
              <a:solidFill>
                <a:schemeClr val="accent6">
                  <a:lumMod val="75000"/>
                </a:schemeClr>
              </a:solidFill>
            </a:endParaRPr>
          </a:p>
        </p:txBody>
      </p:sp>
      <p:sp>
        <p:nvSpPr>
          <p:cNvPr id="5" name="TextBox 4"/>
          <p:cNvSpPr txBox="1"/>
          <p:nvPr/>
        </p:nvSpPr>
        <p:spPr>
          <a:xfrm>
            <a:off x="1485900" y="414579"/>
            <a:ext cx="6172200" cy="523220"/>
          </a:xfrm>
          <a:prstGeom prst="rect">
            <a:avLst/>
          </a:prstGeom>
          <a:noFill/>
        </p:spPr>
        <p:txBody>
          <a:bodyPr wrap="square" rtlCol="0">
            <a:spAutoFit/>
          </a:bodyPr>
          <a:lstStyle/>
          <a:p>
            <a:pPr algn="ctr"/>
            <a:r>
              <a:rPr lang="en-US" sz="2800" b="1" dirty="0">
                <a:solidFill>
                  <a:srgbClr val="00206B"/>
                </a:solidFill>
                <a:latin typeface="Gadugi" panose="020B0502040204020203" pitchFamily="34" charset="0"/>
              </a:rPr>
              <a:t>Submission Deadlines</a:t>
            </a:r>
          </a:p>
        </p:txBody>
      </p:sp>
      <p:sp>
        <p:nvSpPr>
          <p:cNvPr id="15" name="Content Placeholder 2"/>
          <p:cNvSpPr txBox="1">
            <a:spLocks/>
          </p:cNvSpPr>
          <p:nvPr/>
        </p:nvSpPr>
        <p:spPr>
          <a:xfrm>
            <a:off x="-1972009" y="544212"/>
            <a:ext cx="1166152" cy="90809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endParaRPr lang="en-US" dirty="0"/>
          </a:p>
          <a:p>
            <a:pPr marL="0" indent="0">
              <a:buFont typeface="Wingdings 3"/>
              <a:buNone/>
            </a:pPr>
            <a:endParaRPr lang="en-US" sz="2800" dirty="0"/>
          </a:p>
          <a:p>
            <a:pPr marL="0" indent="0">
              <a:buFont typeface="Wingdings 3"/>
              <a:buNone/>
            </a:pPr>
            <a:endParaRPr lang="en-US" sz="2800" dirty="0"/>
          </a:p>
        </p:txBody>
      </p:sp>
      <p:pic>
        <p:nvPicPr>
          <p:cNvPr id="4" name="Picture 3" descr="A black sign with white text&#10;&#10;Description automatically generated">
            <a:hlinkClick r:id="rId2"/>
            <a:extLst>
              <a:ext uri="{FF2B5EF4-FFF2-40B4-BE49-F238E27FC236}">
                <a16:creationId xmlns:a16="http://schemas.microsoft.com/office/drawing/2014/main" id="{6ED30610-CEED-4E3B-9632-2A5706CB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946047"/>
            <a:ext cx="4114800" cy="560778"/>
          </a:xfrm>
          <a:prstGeom prst="rect">
            <a:avLst/>
          </a:prstGeom>
        </p:spPr>
      </p:pic>
    </p:spTree>
    <p:extLst>
      <p:ext uri="{BB962C8B-B14F-4D97-AF65-F5344CB8AC3E}">
        <p14:creationId xmlns:p14="http://schemas.microsoft.com/office/powerpoint/2010/main" val="16285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53984"/>
            <a:ext cx="8686800" cy="599390"/>
          </a:xfrm>
        </p:spPr>
        <p:txBody>
          <a:bodyPr/>
          <a:lstStyle/>
          <a:p>
            <a:r>
              <a:rPr lang="en-US" sz="2800" b="1" dirty="0">
                <a:solidFill>
                  <a:srgbClr val="00206B"/>
                </a:solidFill>
                <a:latin typeface="Gadugi" panose="020B0502040204020203" pitchFamily="34" charset="0"/>
              </a:rPr>
              <a:t>Portal Information for Submitters</a:t>
            </a:r>
          </a:p>
        </p:txBody>
      </p:sp>
      <p:sp>
        <p:nvSpPr>
          <p:cNvPr id="6" name="Content Placeholder 5"/>
          <p:cNvSpPr>
            <a:spLocks noGrp="1"/>
          </p:cNvSpPr>
          <p:nvPr>
            <p:ph sz="half" idx="2"/>
          </p:nvPr>
        </p:nvSpPr>
        <p:spPr>
          <a:xfrm>
            <a:off x="152400" y="914400"/>
            <a:ext cx="8839200" cy="4048501"/>
          </a:xfrm>
        </p:spPr>
        <p:txBody>
          <a:bodyPr>
            <a:noAutofit/>
          </a:bodyPr>
          <a:lstStyle/>
          <a:p>
            <a:pPr>
              <a:spcBef>
                <a:spcPts val="1400"/>
              </a:spcBef>
              <a:buClr>
                <a:srgbClr val="535F98"/>
              </a:buClr>
            </a:pPr>
            <a:r>
              <a:rPr lang="en-US" sz="1400" dirty="0">
                <a:solidFill>
                  <a:schemeClr val="tx1"/>
                </a:solidFill>
                <a:latin typeface="Gadugi" panose="020B0502040204020203" pitchFamily="34" charset="0"/>
              </a:rPr>
              <a:t>ADAA uses CadmiumCD as our submissions platform. The first time you visit the system, you’ll click “Join Now” to create a username and access key. Please make a note of this information as you will need it for subsequent log ins. </a:t>
            </a:r>
          </a:p>
          <a:p>
            <a:pPr>
              <a:spcBef>
                <a:spcPts val="1400"/>
              </a:spcBef>
              <a:buClr>
                <a:srgbClr val="535F98"/>
              </a:buClr>
            </a:pPr>
            <a:r>
              <a:rPr lang="en-US" sz="1400" dirty="0">
                <a:solidFill>
                  <a:schemeClr val="tx1"/>
                </a:solidFill>
                <a:latin typeface="Gadugi" panose="020B0502040204020203" pitchFamily="34" charset="0"/>
              </a:rPr>
              <a:t>Submissions can be saved and submitted at any time before the appropriate deadline (refer to slide 3 of the PowerPoint). In order for your submission to be considered complete, you must click on the “Submit” button. Note: once a submission has been submitted you may not make additional changes.</a:t>
            </a:r>
          </a:p>
          <a:p>
            <a:pPr>
              <a:spcBef>
                <a:spcPts val="1400"/>
              </a:spcBef>
              <a:buClr>
                <a:srgbClr val="535F98"/>
              </a:buClr>
            </a:pPr>
            <a:r>
              <a:rPr lang="en-US" sz="1400" dirty="0">
                <a:solidFill>
                  <a:schemeClr val="tx1"/>
                </a:solidFill>
                <a:latin typeface="Gadugi" panose="020B0502040204020203" pitchFamily="34" charset="0"/>
              </a:rPr>
              <a:t>Please be mindful of spelling, capitalization, and grammar. ADAA will not proofread submissions prior to peer-review. A poorly written submission may impact a reviewer’s impression.</a:t>
            </a:r>
          </a:p>
          <a:p>
            <a:pPr>
              <a:spcBef>
                <a:spcPts val="1400"/>
              </a:spcBef>
              <a:buClr>
                <a:srgbClr val="535F98"/>
              </a:buClr>
            </a:pPr>
            <a:r>
              <a:rPr lang="en-US" sz="1400" dirty="0">
                <a:solidFill>
                  <a:schemeClr val="tx1"/>
                </a:solidFill>
                <a:latin typeface="Gadugi" panose="020B0502040204020203" pitchFamily="34" charset="0"/>
              </a:rPr>
              <a:t>Communication about the 2022 conference is exclusively by email; </a:t>
            </a:r>
            <a:r>
              <a:rPr lang="en-US" sz="1400" b="1" dirty="0">
                <a:solidFill>
                  <a:schemeClr val="tx1"/>
                </a:solidFill>
                <a:latin typeface="Gadugi" panose="020B0502040204020203" pitchFamily="34" charset="0"/>
              </a:rPr>
              <a:t>please add </a:t>
            </a:r>
            <a:r>
              <a:rPr lang="en-US" sz="1400" b="1" dirty="0">
                <a:solidFill>
                  <a:srgbClr val="535F98"/>
                </a:solidFill>
                <a:latin typeface="Gadugi" panose="020B0502040204020203" pitchFamily="34" charset="0"/>
              </a:rPr>
              <a:t>@adaa.org </a:t>
            </a:r>
            <a:r>
              <a:rPr lang="en-US" sz="1400" b="1" dirty="0">
                <a:solidFill>
                  <a:schemeClr val="tx1"/>
                </a:solidFill>
                <a:latin typeface="Gadugi" panose="020B0502040204020203" pitchFamily="34" charset="0"/>
              </a:rPr>
              <a:t>to your safe-sender list.</a:t>
            </a:r>
            <a:r>
              <a:rPr lang="en-US" sz="1400" dirty="0">
                <a:solidFill>
                  <a:schemeClr val="tx1"/>
                </a:solidFill>
                <a:latin typeface="Gadugi" panose="020B0502040204020203" pitchFamily="34" charset="0"/>
              </a:rPr>
              <a:t> </a:t>
            </a:r>
          </a:p>
          <a:p>
            <a:pPr marL="0" lvl="0" indent="0" algn="ctr">
              <a:buClr>
                <a:srgbClr val="00629B"/>
              </a:buClr>
              <a:buNone/>
            </a:pPr>
            <a:r>
              <a:rPr lang="en-US" sz="1400" b="1" dirty="0">
                <a:solidFill>
                  <a:srgbClr val="535F98"/>
                </a:solidFill>
                <a:latin typeface="Gadugi" panose="020B0502040204020203" pitchFamily="34" charset="0"/>
              </a:rPr>
              <a:t>Questions? Email </a:t>
            </a:r>
            <a:r>
              <a:rPr lang="en-US" sz="1400" b="1" dirty="0">
                <a:solidFill>
                  <a:srgbClr val="535F98"/>
                </a:solidFill>
                <a:latin typeface="Gadugi" panose="020B0502040204020203" pitchFamily="34" charset="0"/>
                <a:hlinkClick r:id="rId2"/>
              </a:rPr>
              <a:t>conference@adaa.org</a:t>
            </a:r>
            <a:r>
              <a:rPr lang="en-US" sz="1400" dirty="0">
                <a:solidFill>
                  <a:schemeClr val="tx1"/>
                </a:solidFill>
                <a:hlinkClick r:id="rId2"/>
              </a:rPr>
              <a:t> </a:t>
            </a:r>
            <a:endParaRPr lang="en-US" sz="1400" dirty="0">
              <a:solidFill>
                <a:schemeClr val="tx1"/>
              </a:solidFill>
            </a:endParaRPr>
          </a:p>
          <a:p>
            <a:pPr marL="0" indent="0" algn="ctr">
              <a:lnSpc>
                <a:spcPct val="110000"/>
              </a:lnSpc>
              <a:spcBef>
                <a:spcPts val="400"/>
              </a:spcBef>
              <a:buClr>
                <a:srgbClr val="00629B"/>
              </a:buClr>
              <a:buNone/>
            </a:pPr>
            <a:r>
              <a:rPr lang="en-US" sz="1400" b="1" dirty="0">
                <a:solidFill>
                  <a:schemeClr val="tx1"/>
                </a:solidFill>
                <a:latin typeface="Gadugi" panose="020B0502040204020203" pitchFamily="34" charset="0"/>
                <a:ea typeface="Gadugi" panose="020B0502040204020203" pitchFamily="34" charset="0"/>
              </a:rPr>
              <a:t>For more information about the 2022 ADAA Conference visit:</a:t>
            </a:r>
          </a:p>
          <a:p>
            <a:pPr marL="0" indent="0" algn="ctr">
              <a:lnSpc>
                <a:spcPct val="110000"/>
              </a:lnSpc>
              <a:spcBef>
                <a:spcPts val="400"/>
              </a:spcBef>
              <a:buClr>
                <a:srgbClr val="00629B"/>
              </a:buClr>
              <a:buNone/>
            </a:pPr>
            <a:r>
              <a:rPr lang="en-US" sz="1400" b="1" dirty="0">
                <a:hlinkClick r:id="rId3"/>
              </a:rPr>
              <a:t>https://adaa.org/conference</a:t>
            </a:r>
            <a:endParaRPr lang="en-US" sz="1400" b="1" dirty="0">
              <a:solidFill>
                <a:srgbClr val="535F98"/>
              </a:solidFill>
              <a:latin typeface="Gadugi" panose="020B0502040204020203" pitchFamily="34" charset="0"/>
              <a:ea typeface="Gadugi" panose="020B0502040204020203" pitchFamily="34" charset="0"/>
            </a:endParaRPr>
          </a:p>
        </p:txBody>
      </p:sp>
      <p:sp>
        <p:nvSpPr>
          <p:cNvPr id="4" name="Slide Number Placeholder 3">
            <a:extLst>
              <a:ext uri="{FF2B5EF4-FFF2-40B4-BE49-F238E27FC236}">
                <a16:creationId xmlns:a16="http://schemas.microsoft.com/office/drawing/2014/main" id="{528302EC-2486-40F7-AF27-5DCDCE29BD2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4</a:t>
            </a:fld>
            <a:endParaRPr lang="en-US" sz="1800" dirty="0">
              <a:solidFill>
                <a:schemeClr val="accent6">
                  <a:lumMod val="75000"/>
                </a:schemeClr>
              </a:solidFill>
            </a:endParaRPr>
          </a:p>
        </p:txBody>
      </p:sp>
      <p:pic>
        <p:nvPicPr>
          <p:cNvPr id="3" name="Picture 2" descr="Funnel chart&#10;&#10;Description automatically generated with low confidence">
            <a:extLst>
              <a:ext uri="{FF2B5EF4-FFF2-40B4-BE49-F238E27FC236}">
                <a16:creationId xmlns:a16="http://schemas.microsoft.com/office/drawing/2014/main" id="{767A3249-000E-434A-BC49-6746CD5A1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 y="4962901"/>
            <a:ext cx="9144000" cy="1333500"/>
          </a:xfrm>
          <a:prstGeom prst="rect">
            <a:avLst/>
          </a:prstGeom>
        </p:spPr>
      </p:pic>
    </p:spTree>
    <p:extLst>
      <p:ext uri="{BB962C8B-B14F-4D97-AF65-F5344CB8AC3E}">
        <p14:creationId xmlns:p14="http://schemas.microsoft.com/office/powerpoint/2010/main" val="337003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47700" y="0"/>
            <a:ext cx="8115300" cy="685800"/>
          </a:xfrm>
        </p:spPr>
        <p:txBody>
          <a:bodyPr>
            <a:noAutofit/>
          </a:bodyPr>
          <a:lstStyle/>
          <a:p>
            <a:r>
              <a:rPr lang="en-US" sz="2800" b="1" dirty="0">
                <a:solidFill>
                  <a:srgbClr val="00206B"/>
                </a:solidFill>
                <a:latin typeface="Gadugi" panose="020B0502040204020203" pitchFamily="34" charset="0"/>
              </a:rPr>
              <a:t>Things To Know Before You Submit</a:t>
            </a:r>
            <a:endParaRPr lang="en-US" sz="2800" dirty="0">
              <a:solidFill>
                <a:srgbClr val="00206B"/>
              </a:solidFill>
              <a:latin typeface="Gadugi" panose="020B0502040204020203" pitchFamily="34" charset="0"/>
            </a:endParaRPr>
          </a:p>
        </p:txBody>
      </p:sp>
      <p:sp>
        <p:nvSpPr>
          <p:cNvPr id="3" name="Content Placeholder 2"/>
          <p:cNvSpPr>
            <a:spLocks noGrp="1"/>
          </p:cNvSpPr>
          <p:nvPr>
            <p:ph idx="1"/>
          </p:nvPr>
        </p:nvSpPr>
        <p:spPr>
          <a:xfrm>
            <a:off x="0" y="685800"/>
            <a:ext cx="8991600" cy="6172200"/>
          </a:xfrm>
        </p:spPr>
        <p:txBody>
          <a:bodyPr>
            <a:noAutofit/>
          </a:bodyPr>
          <a:lstStyle/>
          <a:p>
            <a:pPr>
              <a:spcBef>
                <a:spcPts val="600"/>
              </a:spcBef>
              <a:spcAft>
                <a:spcPts val="1200"/>
              </a:spcAft>
              <a:buClr>
                <a:srgbClr val="535F98"/>
              </a:buClr>
            </a:pPr>
            <a:r>
              <a:rPr lang="en-US" sz="1400" dirty="0">
                <a:solidFill>
                  <a:schemeClr val="tx1"/>
                </a:solidFill>
                <a:latin typeface="Gadugi" panose="020B0502040204020203" pitchFamily="34" charset="0"/>
              </a:rPr>
              <a:t>All session and poster presenters </a:t>
            </a:r>
            <a:r>
              <a:rPr lang="en-US" sz="1400" b="1" dirty="0">
                <a:solidFill>
                  <a:srgbClr val="535F98"/>
                </a:solidFill>
                <a:latin typeface="Gadugi" panose="020B0502040204020203" pitchFamily="34" charset="0"/>
              </a:rPr>
              <a:t>must register </a:t>
            </a:r>
            <a:r>
              <a:rPr lang="en-US" sz="1400" dirty="0">
                <a:solidFill>
                  <a:schemeClr val="tx1"/>
                </a:solidFill>
                <a:latin typeface="Gadugi" panose="020B0502040204020203" pitchFamily="34" charset="0"/>
              </a:rPr>
              <a:t>at the appropriate registration fee to attend the conference. Session chairs/organizers are responsible for making sure that all presenters agree to this requirement. </a:t>
            </a:r>
            <a:r>
              <a:rPr lang="en-US" sz="1400" b="1" dirty="0">
                <a:solidFill>
                  <a:srgbClr val="535F98"/>
                </a:solidFill>
                <a:latin typeface="Gadugi" panose="020B0502040204020203" pitchFamily="34" charset="0"/>
              </a:rPr>
              <a:t>ADAA is unable to provide a discount for presenters.</a:t>
            </a:r>
          </a:p>
          <a:p>
            <a:pPr>
              <a:spcBef>
                <a:spcPts val="600"/>
              </a:spcBef>
              <a:spcAft>
                <a:spcPts val="1200"/>
              </a:spcAft>
              <a:buClr>
                <a:srgbClr val="535F98"/>
              </a:buClr>
            </a:pPr>
            <a:r>
              <a:rPr lang="en-US" sz="1400" dirty="0">
                <a:solidFill>
                  <a:schemeClr val="tx1"/>
                </a:solidFill>
                <a:latin typeface="Gadugi" panose="020B0502040204020203" pitchFamily="34" charset="0"/>
              </a:rPr>
              <a:t>The 2022 conference is scheduled for March 17-20, 2022. By submitting, you agree to present on any of those days. </a:t>
            </a:r>
            <a:r>
              <a:rPr lang="en-US" sz="1400" b="1" dirty="0">
                <a:solidFill>
                  <a:srgbClr val="535F98"/>
                </a:solidFill>
                <a:latin typeface="Gadugi" panose="020B0502040204020203" pitchFamily="34" charset="0"/>
              </a:rPr>
              <a:t>ADAA is unable to take scheduling requests.</a:t>
            </a:r>
          </a:p>
          <a:p>
            <a:pPr>
              <a:spcBef>
                <a:spcPts val="600"/>
              </a:spcBef>
              <a:spcAft>
                <a:spcPts val="1200"/>
              </a:spcAft>
              <a:buClr>
                <a:srgbClr val="535F98"/>
              </a:buClr>
            </a:pPr>
            <a:r>
              <a:rPr lang="en-US" sz="1400" dirty="0">
                <a:solidFill>
                  <a:schemeClr val="tx1"/>
                </a:solidFill>
                <a:latin typeface="Gadugi" panose="020B0502040204020203" pitchFamily="34" charset="0"/>
              </a:rPr>
              <a:t>Submissions can be saved and submitted at any time before the appropriate deadline. You must click on the submit button for your submission to be complete. Once submitted, you will not be able to go back and make additional changes.</a:t>
            </a:r>
          </a:p>
          <a:p>
            <a:pPr>
              <a:spcBef>
                <a:spcPts val="600"/>
              </a:spcBef>
              <a:spcAft>
                <a:spcPts val="1200"/>
              </a:spcAft>
              <a:buClr>
                <a:srgbClr val="535F98"/>
              </a:buClr>
            </a:pPr>
            <a:r>
              <a:rPr lang="en-US" sz="1400" dirty="0">
                <a:solidFill>
                  <a:schemeClr val="tx1"/>
                </a:solidFill>
                <a:latin typeface="Gadugi" panose="020B0502040204020203" pitchFamily="34" charset="0"/>
              </a:rPr>
              <a:t>Presenters may submit up to four presentations, but only two may be accepted. (Excludes chairs, discussants, and poster presentations.) </a:t>
            </a:r>
          </a:p>
          <a:p>
            <a:pPr>
              <a:spcBef>
                <a:spcPts val="600"/>
              </a:spcBef>
              <a:spcAft>
                <a:spcPts val="1200"/>
              </a:spcAft>
              <a:buClr>
                <a:srgbClr val="535F98"/>
              </a:buClr>
            </a:pPr>
            <a:r>
              <a:rPr lang="en-US" sz="1400" dirty="0">
                <a:solidFill>
                  <a:schemeClr val="tx1"/>
                </a:solidFill>
                <a:latin typeface="Gadugi" panose="020B0502040204020203" pitchFamily="34" charset="0"/>
              </a:rPr>
              <a:t>Session submitters/chairs are responsible for ensuring the submission is completed by the deadline- this includes individual abstracts for symposia. </a:t>
            </a:r>
          </a:p>
          <a:p>
            <a:pPr>
              <a:spcBef>
                <a:spcPts val="600"/>
              </a:spcBef>
              <a:spcAft>
                <a:spcPts val="1200"/>
              </a:spcAft>
              <a:buClr>
                <a:srgbClr val="535F98"/>
              </a:buClr>
            </a:pPr>
            <a:r>
              <a:rPr lang="en-US" sz="1400" dirty="0">
                <a:solidFill>
                  <a:schemeClr val="tx1"/>
                </a:solidFill>
                <a:latin typeface="Gadugi" panose="020B0502040204020203" pitchFamily="34" charset="0"/>
              </a:rPr>
              <a:t>Begin the submission process early to allow time to edit/add information. Save your submission and log back in to finalize by the deadline. </a:t>
            </a:r>
            <a:r>
              <a:rPr lang="en-US" sz="1400" b="1" dirty="0">
                <a:solidFill>
                  <a:schemeClr val="tx1"/>
                </a:solidFill>
                <a:latin typeface="Gadugi" panose="020B0502040204020203" pitchFamily="34" charset="0"/>
              </a:rPr>
              <a:t>Avoid waiting until the final days – if you have any questions or need assistance, the conference team may be delayed due to a high volume of emails at that time.</a:t>
            </a:r>
          </a:p>
          <a:p>
            <a:pPr>
              <a:lnSpc>
                <a:spcPct val="120000"/>
              </a:lnSpc>
              <a:spcBef>
                <a:spcPts val="600"/>
              </a:spcBef>
              <a:spcAft>
                <a:spcPts val="1200"/>
              </a:spcAft>
              <a:buClr>
                <a:srgbClr val="535F98"/>
              </a:buClr>
            </a:pPr>
            <a:r>
              <a:rPr lang="en-US" sz="1400" dirty="0">
                <a:solidFill>
                  <a:schemeClr val="tx1"/>
                </a:solidFill>
                <a:latin typeface="Gadugi" panose="020B0502040204020203" pitchFamily="34" charset="0"/>
              </a:rPr>
              <a:t>All session descriptions and individual symposium abstracts are peer-reviewed for scientific and educational merit. Be sure to provide enough content for reviewers to evaluate your submission.</a:t>
            </a:r>
          </a:p>
          <a:p>
            <a:pPr>
              <a:lnSpc>
                <a:spcPct val="120000"/>
              </a:lnSpc>
              <a:spcBef>
                <a:spcPts val="600"/>
              </a:spcBef>
              <a:spcAft>
                <a:spcPts val="1200"/>
              </a:spcAft>
              <a:buClr>
                <a:srgbClr val="535F98"/>
              </a:buClr>
            </a:pPr>
            <a:r>
              <a:rPr lang="en-US" sz="1400" dirty="0">
                <a:solidFill>
                  <a:schemeClr val="tx1"/>
                </a:solidFill>
                <a:latin typeface="Gadugi" panose="020B0502040204020203" pitchFamily="34" charset="0"/>
              </a:rPr>
              <a:t>Be clear about results, educational need, and contribution to advance science or practice. DO NOT write,  “…has been presented before with good reviews” or “results will be discussed.”</a:t>
            </a:r>
            <a:endParaRPr lang="en-US" sz="1400" dirty="0"/>
          </a:p>
        </p:txBody>
      </p:sp>
      <p:sp>
        <p:nvSpPr>
          <p:cNvPr id="6" name="Slide Number Placeholder 5">
            <a:extLst>
              <a:ext uri="{FF2B5EF4-FFF2-40B4-BE49-F238E27FC236}">
                <a16:creationId xmlns:a16="http://schemas.microsoft.com/office/drawing/2014/main" id="{98A172C3-C145-4593-B4AE-028F47DEAECE}"/>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5</a:t>
            </a:fld>
            <a:endParaRPr lang="en-US" sz="1800" dirty="0">
              <a:solidFill>
                <a:schemeClr val="accent6">
                  <a:lumMod val="75000"/>
                </a:schemeClr>
              </a:solidFill>
            </a:endParaRPr>
          </a:p>
        </p:txBody>
      </p:sp>
    </p:spTree>
    <p:extLst>
      <p:ext uri="{BB962C8B-B14F-4D97-AF65-F5344CB8AC3E}">
        <p14:creationId xmlns:p14="http://schemas.microsoft.com/office/powerpoint/2010/main" val="309378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51820"/>
            <a:ext cx="8991600" cy="6029980"/>
          </a:xfrm>
        </p:spPr>
        <p:txBody>
          <a:bodyPr>
            <a:normAutofit fontScale="92500" lnSpcReduction="20000"/>
          </a:bodyPr>
          <a:lstStyle/>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Write learning objectives using action verbs (see </a:t>
            </a:r>
            <a:r>
              <a:rPr lang="en-US" sz="1500" b="1" u="sng" dirty="0">
                <a:solidFill>
                  <a:srgbClr val="535F98"/>
                </a:solidFill>
                <a:latin typeface="Gadugi" panose="020B0502040204020203" pitchFamily="34" charset="0"/>
                <a:hlinkClick r:id="rId2" action="ppaction://hlinksldjump">
                  <a:extLst>
                    <a:ext uri="{A12FA001-AC4F-418D-AE19-62706E023703}">
                      <ahyp:hlinkClr xmlns:ahyp="http://schemas.microsoft.com/office/drawing/2018/hyperlinkcolor" val="tx"/>
                    </a:ext>
                  </a:extLst>
                </a:hlinkClick>
              </a:rPr>
              <a:t>slide 1</a:t>
            </a:r>
            <a:r>
              <a:rPr lang="en-US" sz="1500" b="1" u="sng" dirty="0">
                <a:solidFill>
                  <a:srgbClr val="535F98"/>
                </a:solidFill>
                <a:latin typeface="Gadugi" panose="020B0502040204020203" pitchFamily="34" charset="0"/>
              </a:rPr>
              <a:t>6</a:t>
            </a:r>
            <a:r>
              <a:rPr lang="en-US" sz="1500" u="sng" dirty="0">
                <a:solidFill>
                  <a:schemeClr val="tx1"/>
                </a:solidFill>
                <a:latin typeface="Gadugi" panose="020B0502040204020203" pitchFamily="34" charset="0"/>
              </a:rPr>
              <a:t>). </a:t>
            </a:r>
          </a:p>
          <a:p>
            <a:pPr>
              <a:lnSpc>
                <a:spcPct val="120000"/>
              </a:lnSpc>
              <a:spcBef>
                <a:spcPts val="0"/>
              </a:spcBef>
              <a:spcAft>
                <a:spcPts val="600"/>
              </a:spcAft>
              <a:buClr>
                <a:srgbClr val="535F98"/>
              </a:buClr>
            </a:pPr>
            <a:r>
              <a:rPr lang="en-US" sz="1500" b="1" dirty="0">
                <a:solidFill>
                  <a:schemeClr val="tx1"/>
                </a:solidFill>
                <a:latin typeface="Gadugi" panose="020B0502040204020203" pitchFamily="34" charset="0"/>
              </a:rPr>
              <a:t>DO NOT </a:t>
            </a:r>
            <a:r>
              <a:rPr lang="en-US" sz="1500" dirty="0">
                <a:solidFill>
                  <a:schemeClr val="tx1"/>
                </a:solidFill>
                <a:latin typeface="Gadugi" panose="020B0502040204020203" pitchFamily="34" charset="0"/>
              </a:rPr>
              <a:t>enter test or multiple submissions for the same presentation.  You can log in more than once up to the deadline to complete an abstract.</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Abstracts should not include charts, graphs, or references.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Do not include a department name in the author/presenter affiliation.</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You must designate the level of the presentation: Read guidelines on </a:t>
            </a:r>
            <a:r>
              <a:rPr lang="en-US" sz="1500" b="1" dirty="0">
                <a:solidFill>
                  <a:srgbClr val="535F98"/>
                </a:solidFill>
                <a:latin typeface="Gadugi" panose="020B0502040204020203" pitchFamily="34" charset="0"/>
                <a:hlinkClick r:id="rId3" action="ppaction://hlinksldjump">
                  <a:extLst>
                    <a:ext uri="{A12FA001-AC4F-418D-AE19-62706E023703}">
                      <ahyp:hlinkClr xmlns:ahyp="http://schemas.microsoft.com/office/drawing/2018/hyperlinkcolor" val="tx"/>
                    </a:ext>
                  </a:extLst>
                </a:hlinkClick>
              </a:rPr>
              <a:t>slide 7</a:t>
            </a:r>
            <a:r>
              <a:rPr lang="en-US" sz="1500" b="1" dirty="0">
                <a:solidFill>
                  <a:srgbClr val="535F98"/>
                </a:solidFill>
                <a:latin typeface="Gadugi" panose="020B0502040204020203" pitchFamily="34" charset="0"/>
              </a:rPr>
              <a:t>.</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Be sure to read “Review Criteria” on </a:t>
            </a:r>
            <a:r>
              <a:rPr lang="en-US" sz="1500" b="1" dirty="0">
                <a:solidFill>
                  <a:srgbClr val="535F98"/>
                </a:solidFill>
                <a:latin typeface="Gadugi" panose="020B0502040204020203" pitchFamily="34" charset="0"/>
                <a:hlinkClick r:id="rId4" action="ppaction://hlinksldjump">
                  <a:extLst>
                    <a:ext uri="{A12FA001-AC4F-418D-AE19-62706E023703}">
                      <ahyp:hlinkClr xmlns:ahyp="http://schemas.microsoft.com/office/drawing/2018/hyperlinkcolor" val="tx"/>
                    </a:ext>
                  </a:extLst>
                </a:hlinkClick>
              </a:rPr>
              <a:t>slide 1</a:t>
            </a:r>
            <a:r>
              <a:rPr lang="en-US" sz="1500" b="1" u="sng" dirty="0">
                <a:solidFill>
                  <a:srgbClr val="535F98"/>
                </a:solidFill>
                <a:latin typeface="Gadugi" panose="020B0502040204020203" pitchFamily="34" charset="0"/>
              </a:rPr>
              <a:t>5.</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Submission site closes at 11:59 pm (ET) on the stated deadline. </a:t>
            </a:r>
            <a:r>
              <a:rPr lang="en-US" sz="1500" b="1" dirty="0">
                <a:solidFill>
                  <a:srgbClr val="535F98"/>
                </a:solidFill>
                <a:latin typeface="Gadugi" panose="020B0502040204020203" pitchFamily="34" charset="0"/>
              </a:rPr>
              <a:t>Incomplete or late submissions will not be sent for peer review.</a:t>
            </a:r>
          </a:p>
          <a:p>
            <a:pPr marL="0" indent="0">
              <a:lnSpc>
                <a:spcPct val="120000"/>
              </a:lnSpc>
              <a:spcBef>
                <a:spcPts val="0"/>
              </a:spcBef>
              <a:spcAft>
                <a:spcPts val="600"/>
              </a:spcAft>
              <a:buClr>
                <a:srgbClr val="535F98"/>
              </a:buClr>
              <a:buNone/>
            </a:pPr>
            <a:endParaRPr lang="en-US" sz="100" b="1" dirty="0">
              <a:solidFill>
                <a:srgbClr val="535F98"/>
              </a:solidFill>
              <a:latin typeface="Gadugi" panose="020B0502040204020203" pitchFamily="34" charset="0"/>
            </a:endParaRPr>
          </a:p>
          <a:p>
            <a:pPr>
              <a:lnSpc>
                <a:spcPct val="120000"/>
              </a:lnSpc>
              <a:spcBef>
                <a:spcPts val="0"/>
              </a:spcBef>
              <a:spcAft>
                <a:spcPts val="600"/>
              </a:spcAft>
              <a:buClr>
                <a:srgbClr val="535F98"/>
              </a:buClr>
            </a:pPr>
            <a:endParaRPr lang="en-US" sz="300" b="1" dirty="0">
              <a:solidFill>
                <a:srgbClr val="535F98"/>
              </a:solidFill>
              <a:latin typeface="Gadugi" panose="020B0502040204020203" pitchFamily="34" charset="0"/>
            </a:endParaRPr>
          </a:p>
          <a:p>
            <a:pPr marL="0" indent="0">
              <a:lnSpc>
                <a:spcPct val="120000"/>
              </a:lnSpc>
              <a:spcBef>
                <a:spcPts val="0"/>
              </a:spcBef>
              <a:spcAft>
                <a:spcPts val="600"/>
              </a:spcAft>
              <a:buClr>
                <a:srgbClr val="535F98"/>
              </a:buClr>
              <a:buNone/>
            </a:pPr>
            <a:r>
              <a:rPr lang="en-US" sz="1500" b="1" dirty="0">
                <a:solidFill>
                  <a:srgbClr val="535F98"/>
                </a:solidFill>
                <a:latin typeface="Gadugi" panose="020B0502040204020203" pitchFamily="34" charset="0"/>
              </a:rPr>
              <a:t>In line with the theme of the 2022 Annual Conference : </a:t>
            </a:r>
            <a:r>
              <a:rPr lang="en-US" sz="1500" b="1" i="1" dirty="0">
                <a:solidFill>
                  <a:srgbClr val="535F98"/>
                </a:solidFill>
                <a:latin typeface="Gadugi" panose="020B0502040204020203" pitchFamily="34" charset="0"/>
              </a:rPr>
              <a:t>Common Psychopathology: What Can the Past Tell Us About the Future</a:t>
            </a:r>
            <a:r>
              <a:rPr lang="en-US" sz="1500" b="1" dirty="0">
                <a:solidFill>
                  <a:srgbClr val="535F98"/>
                </a:solidFill>
                <a:latin typeface="Gadugi" panose="020B0502040204020203" pitchFamily="34" charset="0"/>
              </a:rPr>
              <a:t>, ADAA encourages submissions focused on new treatments, hot topics, and common pathology across depression, trauma, and anxiety disorders. Examples include:</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Preventative interventions improving symptoms across disorders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Treatments showing efficacy across disorders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Studies investigating mechanisms of action of therapies with known efficacy in multiple disorders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Studies showing common pathology across disorders (e.g., gray matter deficits in depression, trauma, and anxiety disorders)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Presentations discussing the challenges of the past that hindered the development of biomarkers or biologically based diagnoses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Hot topics in mental health (e.g., topics related to the COVID-19 pandemic, racism, disparities, psychedelics, etc.)</a:t>
            </a:r>
          </a:p>
          <a:p>
            <a:pPr marL="0" indent="0">
              <a:lnSpc>
                <a:spcPct val="120000"/>
              </a:lnSpc>
              <a:spcBef>
                <a:spcPts val="0"/>
              </a:spcBef>
              <a:spcAft>
                <a:spcPts val="600"/>
              </a:spcAft>
              <a:buClr>
                <a:srgbClr val="535F98"/>
              </a:buClr>
              <a:buNone/>
            </a:pPr>
            <a:endParaRPr lang="en-US" sz="1500" dirty="0">
              <a:solidFill>
                <a:schemeClr val="tx1"/>
              </a:solidFill>
              <a:highlight>
                <a:srgbClr val="FFFF00"/>
              </a:highlight>
              <a:latin typeface="Gadugi" panose="020B0502040204020203" pitchFamily="34" charset="0"/>
            </a:endParaRPr>
          </a:p>
        </p:txBody>
      </p:sp>
      <p:sp>
        <p:nvSpPr>
          <p:cNvPr id="5" name="Slide Number Placeholder 4">
            <a:extLst>
              <a:ext uri="{FF2B5EF4-FFF2-40B4-BE49-F238E27FC236}">
                <a16:creationId xmlns:a16="http://schemas.microsoft.com/office/drawing/2014/main" id="{E82684F6-2318-4788-A936-5EF681C04500}"/>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6</a:t>
            </a:fld>
            <a:endParaRPr lang="en-US" sz="1800" dirty="0">
              <a:solidFill>
                <a:schemeClr val="accent6">
                  <a:lumMod val="75000"/>
                </a:schemeClr>
              </a:solidFill>
            </a:endParaRPr>
          </a:p>
        </p:txBody>
      </p:sp>
      <p:sp>
        <p:nvSpPr>
          <p:cNvPr id="7" name="TextBox 6"/>
          <p:cNvSpPr txBox="1"/>
          <p:nvPr/>
        </p:nvSpPr>
        <p:spPr>
          <a:xfrm>
            <a:off x="1600200" y="228600"/>
            <a:ext cx="6096000" cy="523220"/>
          </a:xfrm>
          <a:prstGeom prst="rect">
            <a:avLst/>
          </a:prstGeom>
          <a:noFill/>
        </p:spPr>
        <p:txBody>
          <a:bodyPr wrap="square" rtlCol="0">
            <a:spAutoFit/>
          </a:bodyPr>
          <a:lstStyle/>
          <a:p>
            <a:r>
              <a:rPr lang="en-US" sz="2800" b="1" dirty="0">
                <a:solidFill>
                  <a:srgbClr val="00206B"/>
                </a:solidFill>
                <a:latin typeface="Gadugi" panose="020B0502040204020203" pitchFamily="34" charset="0"/>
              </a:rPr>
              <a:t>Things to Know Before You Submit</a:t>
            </a:r>
          </a:p>
        </p:txBody>
      </p:sp>
    </p:spTree>
    <p:extLst>
      <p:ext uri="{BB962C8B-B14F-4D97-AF65-F5344CB8AC3E}">
        <p14:creationId xmlns:p14="http://schemas.microsoft.com/office/powerpoint/2010/main" val="310685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53100"/>
            <a:ext cx="8991600" cy="5418817"/>
          </a:xfrm>
        </p:spPr>
        <p:txBody>
          <a:bodyPr>
            <a:normAutofit fontScale="25000" lnSpcReduction="20000"/>
          </a:bodyPr>
          <a:lstStyle/>
          <a:p>
            <a:pPr marL="0" indent="0" algn="ctr">
              <a:spcBef>
                <a:spcPts val="800"/>
              </a:spcBef>
              <a:buNone/>
            </a:pPr>
            <a:r>
              <a:rPr lang="en-US" sz="5600" b="1" dirty="0">
                <a:solidFill>
                  <a:srgbClr val="535F98"/>
                </a:solidFill>
                <a:latin typeface="Gadugi" panose="020B0502040204020203" pitchFamily="34" charset="0"/>
              </a:rPr>
              <a:t>You must designate the level of the presentation. Read guidelines below:</a:t>
            </a:r>
          </a:p>
          <a:p>
            <a:pPr marL="0" indent="0">
              <a:buClr>
                <a:srgbClr val="00629B"/>
              </a:buClr>
              <a:buNone/>
            </a:pPr>
            <a:r>
              <a:rPr lang="en-US" sz="5600" b="1" i="1" dirty="0">
                <a:solidFill>
                  <a:schemeClr val="tx1"/>
                </a:solidFill>
                <a:latin typeface="Gadugi" panose="020B0502040204020203" pitchFamily="34" charset="0"/>
              </a:rPr>
              <a:t>Introductory:</a:t>
            </a:r>
            <a:r>
              <a:rPr lang="en-US" sz="5600" b="1" dirty="0">
                <a:solidFill>
                  <a:schemeClr val="tx1"/>
                </a:solidFill>
                <a:latin typeface="Gadugi" panose="020B0502040204020203" pitchFamily="34" charset="0"/>
              </a:rPr>
              <a:t>  </a:t>
            </a:r>
            <a:r>
              <a:rPr lang="en-US" sz="5600" dirty="0">
                <a:solidFill>
                  <a:schemeClr val="tx1"/>
                </a:solidFill>
                <a:latin typeface="Gadugi" panose="020B0502040204020203" pitchFamily="34" charset="0"/>
              </a:rPr>
              <a:t>Sessions for those who have not had training in the topic; appropriate for those in training and those interested in learning new skills. They can feature general overviews of conditions and research studies that do not require in-depth knowledge of the topic, as well as introductions to treatment planning and strategies. </a:t>
            </a:r>
          </a:p>
          <a:p>
            <a:pPr>
              <a:buClr>
                <a:srgbClr val="535F98"/>
              </a:buClr>
            </a:pPr>
            <a:r>
              <a:rPr lang="en-US" sz="5600" dirty="0">
                <a:solidFill>
                  <a:schemeClr val="tx1"/>
                </a:solidFill>
                <a:latin typeface="Gadugi" panose="020B0502040204020203" pitchFamily="34" charset="0"/>
              </a:rPr>
              <a:t>Examples: “Introduction to Exposure Therapy for OCD,” “Pharmacotherapy for Treatment-Resistant Depression,” and “Use of Complementary and Alternative Medicine.”</a:t>
            </a:r>
          </a:p>
          <a:p>
            <a:pPr marL="0" indent="0">
              <a:buClr>
                <a:srgbClr val="00629B"/>
              </a:buClr>
              <a:buNone/>
            </a:pPr>
            <a:r>
              <a:rPr lang="en-US" sz="5600" b="1" i="1" dirty="0">
                <a:solidFill>
                  <a:schemeClr val="tx1"/>
                </a:solidFill>
                <a:latin typeface="Gadugi" panose="020B0502040204020203" pitchFamily="34" charset="0"/>
              </a:rPr>
              <a:t>Intermediate: </a:t>
            </a:r>
            <a:r>
              <a:rPr lang="en-US" sz="5600" dirty="0">
                <a:solidFill>
                  <a:schemeClr val="tx1"/>
                </a:solidFill>
                <a:latin typeface="Gadugi" panose="020B0502040204020203" pitchFamily="34" charset="0"/>
              </a:rPr>
              <a:t>Sessions requiring a moderate understanding of a condition, experience with treatment strategies, or knowledge of related topics, including research studies. They provide little background information and focus on specific principles. Abstracts should include up to three concepts familiar to attendees, such as exposure and response prevention, reassurance seeking, or hierarchy. </a:t>
            </a:r>
          </a:p>
          <a:p>
            <a:pPr>
              <a:buClr>
                <a:srgbClr val="535F98"/>
              </a:buClr>
            </a:pPr>
            <a:r>
              <a:rPr lang="en-US" sz="5600" dirty="0">
                <a:solidFill>
                  <a:schemeClr val="tx1"/>
                </a:solidFill>
                <a:latin typeface="Gadugi" panose="020B0502040204020203" pitchFamily="34" charset="0"/>
              </a:rPr>
              <a:t>Examples: “Incorporation of Specific Protocols to Treat Reassurance Seeking Behavior in OCD,” and “Enhancing Engagement in Exposure-Based Treatment for PTSD.”</a:t>
            </a:r>
            <a:endParaRPr lang="en-US" sz="5600" b="1" i="1" dirty="0">
              <a:solidFill>
                <a:schemeClr val="tx1"/>
              </a:solidFill>
              <a:latin typeface="Gadugi" panose="020B0502040204020203" pitchFamily="34" charset="0"/>
            </a:endParaRPr>
          </a:p>
          <a:p>
            <a:pPr marL="0" indent="0">
              <a:buClr>
                <a:srgbClr val="00629B"/>
              </a:buClr>
              <a:buNone/>
            </a:pPr>
            <a:r>
              <a:rPr lang="en-US" sz="5600" b="1" i="1" dirty="0">
                <a:solidFill>
                  <a:schemeClr val="tx1"/>
                </a:solidFill>
                <a:latin typeface="Gadugi" panose="020B0502040204020203" pitchFamily="34" charset="0"/>
              </a:rPr>
              <a:t>Advanced: </a:t>
            </a:r>
            <a:r>
              <a:rPr lang="en-US" sz="5600" b="1" dirty="0">
                <a:solidFill>
                  <a:schemeClr val="tx1"/>
                </a:solidFill>
                <a:latin typeface="Gadugi" panose="020B0502040204020203" pitchFamily="34" charset="0"/>
              </a:rPr>
              <a:t> </a:t>
            </a:r>
            <a:r>
              <a:rPr lang="en-US" sz="5600" dirty="0">
                <a:solidFill>
                  <a:schemeClr val="tx1"/>
                </a:solidFill>
                <a:latin typeface="Gadugi" panose="020B0502040204020203" pitchFamily="34" charset="0"/>
              </a:rPr>
              <a:t>Sessions requiring an advanced understanding of a condition, experience with treatment strategies, or knowledge of related topics, including research studies. They provide no background information and focus on specific and advanced principles. Abstracts should include up to three concepts familiar to attendees, such as exposure and response prevention, reassurance seeking, or hierarchy. </a:t>
            </a:r>
          </a:p>
          <a:p>
            <a:pPr>
              <a:buClr>
                <a:srgbClr val="535F98"/>
              </a:buClr>
            </a:pPr>
            <a:r>
              <a:rPr lang="en-US" sz="5600" dirty="0">
                <a:solidFill>
                  <a:schemeClr val="tx1"/>
                </a:solidFill>
                <a:latin typeface="Gadugi" panose="020B0502040204020203" pitchFamily="34" charset="0"/>
              </a:rPr>
              <a:t>Examples: “Solving Problems in the Therapeutic Relationship,” “What Works and How: Primary Outcomes and Mechanisms of PTSD Treatment in Veterans from the PROGRESS Trial”</a:t>
            </a:r>
          </a:p>
          <a:p>
            <a:pPr marL="0" indent="0">
              <a:buClr>
                <a:srgbClr val="535F98"/>
              </a:buClr>
              <a:buNone/>
            </a:pPr>
            <a:r>
              <a:rPr lang="en-US" sz="5600" b="1" dirty="0">
                <a:solidFill>
                  <a:schemeClr val="tx1"/>
                </a:solidFill>
                <a:latin typeface="Gadugi" panose="020B0502040204020203" pitchFamily="34" charset="0"/>
              </a:rPr>
              <a:t>NOTE: ADAA Conference Attendees have expressed a desire for more advanced sessions. Priority will be given to submissions targeting this level of presentation.</a:t>
            </a:r>
          </a:p>
          <a:p>
            <a:pPr lvl="2"/>
            <a:endParaRPr lang="en-US" sz="5600" dirty="0"/>
          </a:p>
          <a:p>
            <a:pPr lvl="2"/>
            <a:endParaRPr lang="en-US" sz="5600" dirty="0"/>
          </a:p>
          <a:p>
            <a:pPr lvl="2"/>
            <a:endParaRPr lang="en-US" sz="5600" dirty="0"/>
          </a:p>
          <a:p>
            <a:pPr lvl="2"/>
            <a:endParaRPr lang="en-US" sz="5600" dirty="0"/>
          </a:p>
          <a:p>
            <a:pPr marL="457200" lvl="1" indent="0">
              <a:buNone/>
            </a:pPr>
            <a:r>
              <a:rPr lang="en-US" sz="5600" dirty="0"/>
              <a:t> </a:t>
            </a:r>
          </a:p>
          <a:p>
            <a:pPr marL="457200" lvl="1" indent="0">
              <a:buNone/>
            </a:pPr>
            <a:endParaRPr lang="en-US" sz="2000" dirty="0"/>
          </a:p>
        </p:txBody>
      </p:sp>
      <p:sp>
        <p:nvSpPr>
          <p:cNvPr id="5" name="Slide Number Placeholder 4">
            <a:extLst>
              <a:ext uri="{FF2B5EF4-FFF2-40B4-BE49-F238E27FC236}">
                <a16:creationId xmlns:a16="http://schemas.microsoft.com/office/drawing/2014/main" id="{8B3840B7-4662-49A1-A073-953E46BBA7BD}"/>
              </a:ext>
            </a:extLst>
          </p:cNvPr>
          <p:cNvSpPr>
            <a:spLocks noGrp="1"/>
          </p:cNvSpPr>
          <p:nvPr>
            <p:ph type="sldNum" sz="quarter" idx="12"/>
          </p:nvPr>
        </p:nvSpPr>
        <p:spPr>
          <a:xfrm>
            <a:off x="7924800" y="6492875"/>
            <a:ext cx="990600" cy="365125"/>
          </a:xfrm>
        </p:spPr>
        <p:txBody>
          <a:bodyPr/>
          <a:lstStyle/>
          <a:p>
            <a:fld id="{55ECC6BD-5F7F-4359-8630-92B9D4F16504}" type="slidenum">
              <a:rPr lang="en-US" sz="1800" smtClean="0">
                <a:solidFill>
                  <a:schemeClr val="accent6">
                    <a:lumMod val="75000"/>
                  </a:schemeClr>
                </a:solidFill>
              </a:rPr>
              <a:pPr/>
              <a:t>7</a:t>
            </a:fld>
            <a:endParaRPr lang="en-US" sz="1800" dirty="0">
              <a:solidFill>
                <a:schemeClr val="accent6">
                  <a:lumMod val="75000"/>
                </a:schemeClr>
              </a:solidFill>
            </a:endParaRPr>
          </a:p>
        </p:txBody>
      </p:sp>
      <p:sp>
        <p:nvSpPr>
          <p:cNvPr id="7" name="TextBox 6"/>
          <p:cNvSpPr txBox="1"/>
          <p:nvPr/>
        </p:nvSpPr>
        <p:spPr>
          <a:xfrm>
            <a:off x="571500" y="86613"/>
            <a:ext cx="8153400" cy="584775"/>
          </a:xfrm>
          <a:prstGeom prst="rect">
            <a:avLst/>
          </a:prstGeom>
          <a:noFill/>
        </p:spPr>
        <p:txBody>
          <a:bodyPr wrap="square" rtlCol="0">
            <a:spAutoFit/>
          </a:bodyPr>
          <a:lstStyle/>
          <a:p>
            <a:r>
              <a:rPr lang="en-US" sz="3200" b="1" dirty="0">
                <a:solidFill>
                  <a:srgbClr val="BA0C2F"/>
                </a:solidFill>
                <a:latin typeface="Gadugi" panose="020B0502040204020203" pitchFamily="34" charset="0"/>
              </a:rPr>
              <a:t>   </a:t>
            </a:r>
            <a:r>
              <a:rPr lang="en-US" sz="2800" b="1" dirty="0">
                <a:latin typeface="Gadugi" panose="020B0502040204020203" pitchFamily="34" charset="0"/>
              </a:rPr>
              <a:t>Designating the Level of your Presentation</a:t>
            </a:r>
          </a:p>
        </p:txBody>
      </p:sp>
    </p:spTree>
    <p:extLst>
      <p:ext uri="{BB962C8B-B14F-4D97-AF65-F5344CB8AC3E}">
        <p14:creationId xmlns:p14="http://schemas.microsoft.com/office/powerpoint/2010/main" val="20332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304800"/>
            <a:ext cx="6324600" cy="639762"/>
          </a:xfrm>
        </p:spPr>
        <p:txBody>
          <a:bodyPr>
            <a:noAutofit/>
          </a:bodyPr>
          <a:lstStyle/>
          <a:p>
            <a:r>
              <a:rPr lang="en-US" sz="2800" b="1" dirty="0">
                <a:solidFill>
                  <a:schemeClr val="tx1"/>
                </a:solidFill>
                <a:latin typeface="Gadugi" panose="020B0502040204020203" pitchFamily="34" charset="0"/>
              </a:rPr>
              <a:t>Master Clinician Sessions</a:t>
            </a:r>
          </a:p>
        </p:txBody>
      </p:sp>
      <p:sp>
        <p:nvSpPr>
          <p:cNvPr id="6" name="Content Placeholder 5"/>
          <p:cNvSpPr>
            <a:spLocks noGrp="1"/>
          </p:cNvSpPr>
          <p:nvPr>
            <p:ph sz="half" idx="2"/>
          </p:nvPr>
        </p:nvSpPr>
        <p:spPr>
          <a:xfrm>
            <a:off x="46336" y="1323106"/>
            <a:ext cx="5410200" cy="4146552"/>
          </a:xfrm>
        </p:spPr>
        <p:txBody>
          <a:bodyPr>
            <a:normAutofit fontScale="70000" lnSpcReduction="20000"/>
          </a:bodyPr>
          <a:lstStyle/>
          <a:p>
            <a:pPr marL="0" indent="0">
              <a:buClr>
                <a:srgbClr val="00629B"/>
              </a:buClr>
              <a:buNone/>
            </a:pPr>
            <a:r>
              <a:rPr lang="en-US" sz="2900" b="1" dirty="0">
                <a:solidFill>
                  <a:srgbClr val="535F98"/>
                </a:solidFill>
                <a:latin typeface="Gadugi" panose="020B0502040204020203" pitchFamily="34" charset="0"/>
              </a:rPr>
              <a:t>Deadline:  Wednesday, September 1, 2021</a:t>
            </a:r>
          </a:p>
          <a:p>
            <a:pPr>
              <a:buClr>
                <a:srgbClr val="535F98"/>
              </a:buClr>
            </a:pPr>
            <a:r>
              <a:rPr lang="en-US" sz="2900" dirty="0">
                <a:solidFill>
                  <a:schemeClr val="tx1"/>
                </a:solidFill>
                <a:latin typeface="Gadugi" panose="020B0502040204020203" pitchFamily="34" charset="0"/>
              </a:rPr>
              <a:t>Interactive, experiential, in-depth training, and skills acquisition</a:t>
            </a:r>
          </a:p>
          <a:p>
            <a:pPr>
              <a:buClr>
                <a:srgbClr val="535F98"/>
              </a:buClr>
            </a:pPr>
            <a:r>
              <a:rPr lang="en-US" sz="2900" dirty="0">
                <a:solidFill>
                  <a:schemeClr val="tx1"/>
                </a:solidFill>
                <a:latin typeface="Gadugi" panose="020B0502040204020203" pitchFamily="34" charset="0"/>
              </a:rPr>
              <a:t>Target experienced clinicians (MD, MFT, MSW, PhD, PsyD, etc.)</a:t>
            </a:r>
          </a:p>
          <a:p>
            <a:pPr>
              <a:buClr>
                <a:srgbClr val="535F98"/>
              </a:buClr>
            </a:pPr>
            <a:r>
              <a:rPr lang="en-US" sz="2900" dirty="0">
                <a:solidFill>
                  <a:schemeClr val="tx1"/>
                </a:solidFill>
                <a:latin typeface="Gadugi" panose="020B0502040204020203" pitchFamily="34" charset="0"/>
              </a:rPr>
              <a:t>90 minutes</a:t>
            </a:r>
          </a:p>
          <a:p>
            <a:pPr>
              <a:buClr>
                <a:srgbClr val="535F98"/>
              </a:buClr>
            </a:pPr>
            <a:r>
              <a:rPr lang="en-US" sz="2900" dirty="0">
                <a:solidFill>
                  <a:schemeClr val="tx1"/>
                </a:solidFill>
                <a:latin typeface="Gadugi" panose="020B0502040204020203" pitchFamily="34" charset="0"/>
              </a:rPr>
              <a:t>Submit title, abstract (3000 characters maximum) , three learning objectives.</a:t>
            </a:r>
          </a:p>
          <a:p>
            <a:pPr>
              <a:buClr>
                <a:srgbClr val="535F98"/>
              </a:buClr>
            </a:pPr>
            <a:r>
              <a:rPr lang="en-US" sz="2900" dirty="0">
                <a:solidFill>
                  <a:schemeClr val="tx1"/>
                </a:solidFill>
                <a:latin typeface="Gadugi" panose="020B0502040204020203" pitchFamily="34" charset="0"/>
              </a:rPr>
              <a:t>For intermediate and advanced sessions, describe what attendees should know to make the most of the session.</a:t>
            </a:r>
          </a:p>
          <a:p>
            <a:endParaRPr lang="en-US" sz="1800" dirty="0"/>
          </a:p>
        </p:txBody>
      </p:sp>
      <p:sp>
        <p:nvSpPr>
          <p:cNvPr id="7" name="Slide Number Placeholder 6">
            <a:extLst>
              <a:ext uri="{FF2B5EF4-FFF2-40B4-BE49-F238E27FC236}">
                <a16:creationId xmlns:a16="http://schemas.microsoft.com/office/drawing/2014/main" id="{CB2F5687-E8B2-4A4D-8174-3CF759294ADF}"/>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8</a:t>
            </a:fld>
            <a:endParaRPr lang="en-US" sz="1800" dirty="0">
              <a:solidFill>
                <a:schemeClr val="accent6">
                  <a:lumMod val="75000"/>
                </a:schemeClr>
              </a:solidFill>
            </a:endParaRPr>
          </a:p>
        </p:txBody>
      </p:sp>
      <p:pic>
        <p:nvPicPr>
          <p:cNvPr id="4" name="Picture 3" descr="A group of people in a room&#10;&#10;Description automatically generated">
            <a:extLst>
              <a:ext uri="{FF2B5EF4-FFF2-40B4-BE49-F238E27FC236}">
                <a16:creationId xmlns:a16="http://schemas.microsoft.com/office/drawing/2014/main" id="{AA43B0B7-5C83-48C6-B00E-E4C519851567}"/>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20000" r="6667" b="13333"/>
          <a:stretch/>
        </p:blipFill>
        <p:spPr>
          <a:xfrm>
            <a:off x="5285759" y="1255889"/>
            <a:ext cx="3811905" cy="2209800"/>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id="{E07D37FB-0D3F-4303-B48D-856B3CC6F4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3" t="11667" r="4446"/>
          <a:stretch/>
        </p:blipFill>
        <p:spPr>
          <a:xfrm>
            <a:off x="5285759" y="3618971"/>
            <a:ext cx="3811905" cy="2434108"/>
          </a:xfrm>
          <a:prstGeom prst="rect">
            <a:avLst/>
          </a:prstGeom>
        </p:spPr>
      </p:pic>
    </p:spTree>
    <p:extLst>
      <p:ext uri="{BB962C8B-B14F-4D97-AF65-F5344CB8AC3E}">
        <p14:creationId xmlns:p14="http://schemas.microsoft.com/office/powerpoint/2010/main" val="75474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6613682" cy="533400"/>
          </a:xfrm>
        </p:spPr>
        <p:txBody>
          <a:bodyPr>
            <a:noAutofit/>
          </a:bodyPr>
          <a:lstStyle/>
          <a:p>
            <a:r>
              <a:rPr lang="en-US" sz="2800" b="1" dirty="0">
                <a:solidFill>
                  <a:schemeClr val="tx1"/>
                </a:solidFill>
                <a:latin typeface="Gadugi" panose="020B0502040204020203" pitchFamily="34" charset="0"/>
              </a:rPr>
              <a:t>Sample Outline: Master Clinician</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195854" y="1219200"/>
            <a:ext cx="8719546" cy="5419593"/>
          </a:xfrm>
        </p:spPr>
        <p:txBody>
          <a:bodyPr>
            <a:noAutofit/>
          </a:bodyPr>
          <a:lstStyle/>
          <a:p>
            <a:pPr>
              <a:spcBef>
                <a:spcPts val="600"/>
              </a:spcBef>
              <a:buClr>
                <a:srgbClr val="535F98"/>
              </a:buClr>
            </a:pPr>
            <a:r>
              <a:rPr lang="en-US" sz="1400" b="1" dirty="0">
                <a:solidFill>
                  <a:schemeClr val="tx1"/>
                </a:solidFill>
                <a:latin typeface="Gadugi" panose="020B0502040204020203" pitchFamily="34" charset="0"/>
              </a:rPr>
              <a:t>Audience level:  </a:t>
            </a:r>
            <a:r>
              <a:rPr lang="en-US" sz="1400" dirty="0">
                <a:solidFill>
                  <a:schemeClr val="tx1"/>
                </a:solidFill>
                <a:latin typeface="Gadugi" panose="020B0502040204020203" pitchFamily="34" charset="0"/>
              </a:rPr>
              <a:t>Advanced; expect participants to be familiar with </a:t>
            </a:r>
            <a:r>
              <a:rPr lang="en-US" sz="1400" i="1" dirty="0">
                <a:solidFill>
                  <a:schemeClr val="tx1"/>
                </a:solidFill>
                <a:latin typeface="Gadugi" panose="020B0502040204020203" pitchFamily="34" charset="0"/>
              </a:rPr>
              <a:t>DSM-5</a:t>
            </a:r>
            <a:r>
              <a:rPr lang="en-US" sz="1400" dirty="0">
                <a:solidFill>
                  <a:schemeClr val="tx1"/>
                </a:solidFill>
                <a:latin typeface="Gadugi" panose="020B0502040204020203" pitchFamily="34" charset="0"/>
              </a:rPr>
              <a:t> criteria for disorder and have experience treating patients with comorbid anxiety and mood disorders.</a:t>
            </a:r>
          </a:p>
          <a:p>
            <a:pPr>
              <a:spcBef>
                <a:spcPts val="600"/>
              </a:spcBef>
              <a:buClr>
                <a:srgbClr val="535F98"/>
              </a:buClr>
            </a:pPr>
            <a:r>
              <a:rPr lang="en-US" sz="1400" b="1" dirty="0">
                <a:solidFill>
                  <a:schemeClr val="tx1"/>
                </a:solidFill>
                <a:latin typeface="Gadugi" panose="020B0502040204020203" pitchFamily="34" charset="0"/>
              </a:rPr>
              <a:t>Format: </a:t>
            </a:r>
            <a:r>
              <a:rPr lang="en-US" sz="1400" dirty="0">
                <a:solidFill>
                  <a:schemeClr val="tx1"/>
                </a:solidFill>
                <a:latin typeface="Gadugi" panose="020B0502040204020203" pitchFamily="34" charset="0"/>
              </a:rPr>
              <a:t>Lecture, interactive role-playing, and discussion. Use video clips to demonstrate techniques with different patients.</a:t>
            </a:r>
          </a:p>
          <a:p>
            <a:pPr>
              <a:spcBef>
                <a:spcPts val="600"/>
              </a:spcBef>
              <a:buClr>
                <a:srgbClr val="535F98"/>
              </a:buClr>
            </a:pPr>
            <a:r>
              <a:rPr lang="en-US" sz="1400" b="1" dirty="0">
                <a:solidFill>
                  <a:schemeClr val="tx1"/>
                </a:solidFill>
                <a:latin typeface="Gadugi" panose="020B0502040204020203" pitchFamily="34" charset="0"/>
              </a:rPr>
              <a:t>Overview:</a:t>
            </a:r>
          </a:p>
          <a:p>
            <a:pPr lvl="1">
              <a:buClr>
                <a:srgbClr val="535F98"/>
              </a:buClr>
            </a:pPr>
            <a:r>
              <a:rPr lang="en-US" sz="1400" dirty="0">
                <a:solidFill>
                  <a:schemeClr val="tx1"/>
                </a:solidFill>
                <a:latin typeface="Gadugi" panose="020B0502040204020203" pitchFamily="34" charset="0"/>
              </a:rPr>
              <a:t>Survey participants for their “burning questions.” (15 min.)</a:t>
            </a:r>
          </a:p>
          <a:p>
            <a:pPr lvl="1">
              <a:buClr>
                <a:srgbClr val="535F98"/>
              </a:buClr>
            </a:pPr>
            <a:r>
              <a:rPr lang="en-US" sz="1400" dirty="0">
                <a:solidFill>
                  <a:schemeClr val="tx1"/>
                </a:solidFill>
                <a:latin typeface="Gadugi" panose="020B0502040204020203" pitchFamily="34" charset="0"/>
              </a:rPr>
              <a:t>Give overview of theoretical framework and research. (15 min.)</a:t>
            </a:r>
          </a:p>
          <a:p>
            <a:pPr lvl="1">
              <a:buClr>
                <a:srgbClr val="535F98"/>
              </a:buClr>
            </a:pPr>
            <a:r>
              <a:rPr lang="en-US" sz="1400" dirty="0">
                <a:solidFill>
                  <a:schemeClr val="tx1"/>
                </a:solidFill>
                <a:latin typeface="Gadugi" panose="020B0502040204020203" pitchFamily="34" charset="0"/>
              </a:rPr>
              <a:t>Show techniques taught using video clips of cases that clearly demonstrate how to implement this psychotherapeutic approach. (30 min)</a:t>
            </a:r>
          </a:p>
          <a:p>
            <a:pPr lvl="1">
              <a:buClr>
                <a:srgbClr val="535F98"/>
              </a:buClr>
            </a:pPr>
            <a:r>
              <a:rPr lang="en-US" sz="1400" dirty="0">
                <a:solidFill>
                  <a:schemeClr val="tx1"/>
                </a:solidFill>
                <a:latin typeface="Gadugi" panose="020B0502040204020203" pitchFamily="34" charset="0"/>
              </a:rPr>
              <a:t>Role-play using case examples generated by audience. You can also bring cases to discuss. (30 min.)</a:t>
            </a:r>
          </a:p>
          <a:p>
            <a:pPr lvl="1">
              <a:buClr>
                <a:srgbClr val="535F98"/>
              </a:buClr>
            </a:pPr>
            <a:r>
              <a:rPr lang="en-US" sz="1400" dirty="0">
                <a:solidFill>
                  <a:schemeClr val="tx1"/>
                </a:solidFill>
                <a:latin typeface="Gadugi" panose="020B0502040204020203" pitchFamily="34" charset="0"/>
              </a:rPr>
              <a:t>Follow-up discussion about barriers to implementation and answer questions. (20 min.)</a:t>
            </a:r>
          </a:p>
          <a:p>
            <a:pPr lvl="1">
              <a:buClr>
                <a:srgbClr val="535F98"/>
              </a:buClr>
            </a:pPr>
            <a:r>
              <a:rPr lang="en-US" sz="1400" dirty="0">
                <a:solidFill>
                  <a:schemeClr val="tx1"/>
                </a:solidFill>
                <a:latin typeface="Gadugi" panose="020B0502040204020203" pitchFamily="34" charset="0"/>
              </a:rPr>
              <a:t>Wrap up with how to learn more. (10 min.)</a:t>
            </a:r>
          </a:p>
          <a:p>
            <a:pPr>
              <a:spcBef>
                <a:spcPts val="600"/>
              </a:spcBef>
              <a:buClr>
                <a:srgbClr val="535F98"/>
              </a:buClr>
            </a:pPr>
            <a:r>
              <a:rPr lang="en-US" sz="1400" dirty="0">
                <a:solidFill>
                  <a:schemeClr val="tx1"/>
                </a:solidFill>
                <a:latin typeface="Gadugi" panose="020B0502040204020203" pitchFamily="34" charset="0"/>
              </a:rPr>
              <a:t>State past experience, such as:  “I have offered versions of this session at national meetings for the XYZ Association, Society of ABC, and regional meetings in the Southwest over the past five years. I am board certified in sleep and behavioral medicine.”</a:t>
            </a:r>
          </a:p>
          <a:p>
            <a:endParaRPr lang="en-US" sz="1600" dirty="0"/>
          </a:p>
          <a:p>
            <a:pPr marL="0" indent="0">
              <a:buNone/>
            </a:pPr>
            <a:r>
              <a:rPr lang="en-US" sz="1600" dirty="0"/>
              <a:t> </a:t>
            </a:r>
          </a:p>
        </p:txBody>
      </p:sp>
      <p:sp>
        <p:nvSpPr>
          <p:cNvPr id="6" name="Slide Number Placeholder 5">
            <a:extLst>
              <a:ext uri="{FF2B5EF4-FFF2-40B4-BE49-F238E27FC236}">
                <a16:creationId xmlns:a16="http://schemas.microsoft.com/office/drawing/2014/main" id="{CB3E45FC-6B68-498C-A575-815FE6A64028}"/>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9</a:t>
            </a:fld>
            <a:endParaRPr lang="en-US" sz="1800" dirty="0">
              <a:solidFill>
                <a:schemeClr val="accent6">
                  <a:lumMod val="75000"/>
                </a:schemeClr>
              </a:solidFill>
            </a:endParaRPr>
          </a:p>
        </p:txBody>
      </p:sp>
    </p:spTree>
    <p:extLst>
      <p:ext uri="{BB962C8B-B14F-4D97-AF65-F5344CB8AC3E}">
        <p14:creationId xmlns:p14="http://schemas.microsoft.com/office/powerpoint/2010/main" val="2206980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10">
      <a:dk1>
        <a:srgbClr val="14365C"/>
      </a:dk1>
      <a:lt1>
        <a:sysClr val="window" lastClr="FFFFFF"/>
      </a:lt1>
      <a:dk2>
        <a:srgbClr val="14365C"/>
      </a:dk2>
      <a:lt2>
        <a:srgbClr val="BDDBDD"/>
      </a:lt2>
      <a:accent1>
        <a:srgbClr val="BDDBDD"/>
      </a:accent1>
      <a:accent2>
        <a:srgbClr val="BDDBDD"/>
      </a:accent2>
      <a:accent3>
        <a:srgbClr val="067A7C"/>
      </a:accent3>
      <a:accent4>
        <a:srgbClr val="067A7C"/>
      </a:accent4>
      <a:accent5>
        <a:srgbClr val="479CD6"/>
      </a:accent5>
      <a:accent6>
        <a:srgbClr val="2683C6"/>
      </a:accent6>
      <a:hlink>
        <a:srgbClr val="067A7C"/>
      </a:hlink>
      <a:folHlink>
        <a:srgbClr val="BDDBDD"/>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4527</Words>
  <Application>Microsoft Office PowerPoint</Application>
  <PresentationFormat>On-screen Show (4:3)</PresentationFormat>
  <Paragraphs>264</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Gadugi</vt:lpstr>
      <vt:lpstr>News Gothic MT</vt:lpstr>
      <vt:lpstr>Wingdings</vt:lpstr>
      <vt:lpstr>Wingdings 2</vt:lpstr>
      <vt:lpstr>Wingdings 3</vt:lpstr>
      <vt:lpstr>Breeze</vt:lpstr>
      <vt:lpstr> GUIDELINES FOR SUBMISSIONS</vt:lpstr>
      <vt:lpstr>Table of Contents</vt:lpstr>
      <vt:lpstr>PowerPoint Presentation</vt:lpstr>
      <vt:lpstr>Portal Information for Submitters</vt:lpstr>
      <vt:lpstr>Things To Know Before You Submit</vt:lpstr>
      <vt:lpstr>PowerPoint Presentation</vt:lpstr>
      <vt:lpstr>PowerPoint Presentation</vt:lpstr>
      <vt:lpstr>PowerPoint Presentation</vt:lpstr>
      <vt:lpstr>Sample Outline: Master Clinician</vt:lpstr>
      <vt:lpstr>Symposia</vt:lpstr>
      <vt:lpstr>     Sample Abstract: Symposia</vt:lpstr>
      <vt:lpstr>Workshops </vt:lpstr>
      <vt:lpstr>Sample Outline: Workshops</vt:lpstr>
      <vt:lpstr>Roundtables </vt:lpstr>
      <vt:lpstr>Review Criteria for   Symposia, Workshops, Roundtables</vt:lpstr>
      <vt:lpstr>Learning Objectives</vt:lpstr>
      <vt:lpstr>Posters</vt:lpstr>
      <vt:lpstr>Sample Abstract: Posters (slide 1 of 2)</vt:lpstr>
      <vt:lpstr>Sample Abstract: Posters (slide 2 of 2) </vt:lpstr>
      <vt:lpstr>Review Criteria:  Posters</vt:lpstr>
      <vt:lpstr>ADAA 2022 Award Programs </vt:lpstr>
      <vt:lpstr>Donald F. Klein Early Career Investigator Award </vt:lpstr>
      <vt:lpstr>Career Development  Leadership 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SUBMISSIONS</dc:title>
  <dc:creator>Vickie Spielman</dc:creator>
  <cp:lastModifiedBy>Vickie Spielman</cp:lastModifiedBy>
  <cp:revision>21</cp:revision>
  <dcterms:created xsi:type="dcterms:W3CDTF">2020-06-30T20:57:49Z</dcterms:created>
  <dcterms:modified xsi:type="dcterms:W3CDTF">2021-09-24T17:20:22Z</dcterms:modified>
</cp:coreProperties>
</file>