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1"/>
  </p:notesMasterIdLst>
  <p:sldIdLst>
    <p:sldId id="256" r:id="rId5"/>
    <p:sldId id="262" r:id="rId6"/>
    <p:sldId id="263" r:id="rId7"/>
    <p:sldId id="261" r:id="rId8"/>
    <p:sldId id="305" r:id="rId9"/>
    <p:sldId id="306" r:id="rId10"/>
    <p:sldId id="308"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 id="291" r:id="rId32"/>
    <p:sldId id="292" r:id="rId33"/>
    <p:sldId id="264" r:id="rId34"/>
    <p:sldId id="265" r:id="rId35"/>
    <p:sldId id="266" r:id="rId36"/>
    <p:sldId id="267" r:id="rId37"/>
    <p:sldId id="268" r:id="rId38"/>
    <p:sldId id="269"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3E"/>
    <a:srgbClr val="1FB258"/>
    <a:srgbClr val="F7C0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2"/>
    <p:restoredTop sz="96327"/>
  </p:normalViewPr>
  <p:slideViewPr>
    <p:cSldViewPr snapToGrid="0" snapToObjects="1">
      <p:cViewPr varScale="1">
        <p:scale>
          <a:sx n="67" d="100"/>
          <a:sy n="67" d="100"/>
        </p:scale>
        <p:origin x="5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CBAD9-7E13-284F-8249-108BDC406214}" type="datetimeFigureOut">
              <a:rPr lang="en-US" smtClean="0"/>
              <a:t>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92D9D-ED34-7941-AF37-929D101B7A82}" type="slidenum">
              <a:rPr lang="en-US" smtClean="0"/>
              <a:t>‹#›</a:t>
            </a:fld>
            <a:endParaRPr lang="en-US"/>
          </a:p>
        </p:txBody>
      </p:sp>
    </p:spTree>
    <p:extLst>
      <p:ext uri="{BB962C8B-B14F-4D97-AF65-F5344CB8AC3E}">
        <p14:creationId xmlns:p14="http://schemas.microsoft.com/office/powerpoint/2010/main" val="101406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dmcd.co/dEdgB9"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dmcd.co/mXGp4E" TargetMode="External"/><Relationship Id="rId4" Type="http://schemas.openxmlformats.org/officeDocument/2006/relationships/hyperlink" Target="https://cdmcd.co/bYL4d4"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dmcd.co/j9j4p5"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cdmcd.co/KGajDZ" TargetMode="External"/><Relationship Id="rId4" Type="http://schemas.openxmlformats.org/officeDocument/2006/relationships/hyperlink" Target="https://cdmcd.co/bYZ5a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7d82002d2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7d82002d2_0_1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 name="Google Shape;72;g47d82002d2_0_14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a:buClr>
                <a:srgbClr val="000000"/>
              </a:buClr>
              <a:buFont typeface="Arial"/>
              <a:buNone/>
            </a:pPr>
            <a:fld id="{00000000-1234-1234-1234-123412341234}" type="slidenum">
              <a:rPr lang="en-US">
                <a:solidFill>
                  <a:prstClr val="black"/>
                </a:solidFill>
              </a:rPr>
              <a:pPr>
                <a:buClr>
                  <a:srgbClr val="000000"/>
                </a:buClr>
                <a:buFont typeface="Arial"/>
                <a:buNone/>
              </a:pPr>
              <a:t>9</a:t>
            </a:fld>
            <a:endParaRPr>
              <a:solidFill>
                <a:prstClr val="black"/>
              </a:solidFill>
            </a:endParaRPr>
          </a:p>
        </p:txBody>
      </p:sp>
    </p:spTree>
    <p:extLst>
      <p:ext uri="{BB962C8B-B14F-4D97-AF65-F5344CB8AC3E}">
        <p14:creationId xmlns:p14="http://schemas.microsoft.com/office/powerpoint/2010/main" val="252049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7d82002d2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7d82002d2_0_10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1" name="Google Shape;211;g47d82002d2_0_10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a:buClr>
                <a:srgbClr val="000000"/>
              </a:buClr>
              <a:buFont typeface="Arial"/>
              <a:buNone/>
            </a:pPr>
            <a:fld id="{00000000-1234-1234-1234-123412341234}" type="slidenum">
              <a:rPr lang="en-US">
                <a:solidFill>
                  <a:prstClr val="black"/>
                </a:solidFill>
              </a:rPr>
              <a:pPr>
                <a:buClr>
                  <a:srgbClr val="000000"/>
                </a:buClr>
                <a:buFont typeface="Arial"/>
                <a:buNone/>
              </a:pPr>
              <a:t>10</a:t>
            </a:fld>
            <a:endParaRPr>
              <a:solidFill>
                <a:prstClr val="black"/>
              </a:solidFill>
            </a:endParaRPr>
          </a:p>
        </p:txBody>
      </p:sp>
    </p:spTree>
    <p:extLst>
      <p:ext uri="{BB962C8B-B14F-4D97-AF65-F5344CB8AC3E}">
        <p14:creationId xmlns:p14="http://schemas.microsoft.com/office/powerpoint/2010/main" val="123481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Here are good examples of oral paper abstracts selected for the 2022 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itchFamily="2" charset="2"/>
              <a:buChar char=""/>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Dlin/Fischer Clinical Research Award: The PRogram in Support of Moms (PRISM): Results of A Cluster Randomized Controlled Trial of Two Active Interventions Addressing Perinatal Depression in Ambulatory Obstetric Settings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itchFamily="2" charset="2"/>
              <a:buChar char=""/>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The Assessment of Cardiac Risk in Patients Taking Lamotrigine; A Systematic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1200"/>
              </a:spcAft>
              <a:buFont typeface="Symbol" pitchFamily="2" charset="2"/>
              <a:buChar char=""/>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Using Neural Subtyping to Examine the Heterogeneity of Postpartum Depression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2092D9D-ED34-7941-AF37-929D101B7A82}"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537760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cs typeface="Calibri" panose="020F0502020204030204" pitchFamily="34" charset="0"/>
              </a:rPr>
              <a:t>Good Examples of CLP 2022 Award-Winning Posters: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Best Poster 1st place: </a:t>
            </a:r>
            <a: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Buprenorphine Microinduction: A New Tool for Consultation-Liaison Psychiatrists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Ariel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Claman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et 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Best Trainee Poster 1st place: </a:t>
            </a:r>
            <a: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Brief Educational and Process Change Quality Improvement Intervention Increases HIV, Hepatitis C, and Syphilis Screening in Psychiatric Inpatients Admitted from a Psychiatric Emergency Service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Jessica Thai et 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Best Case Report Poster: </a:t>
            </a:r>
            <a: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5"/>
              </a:rPr>
              <a:t>Intoxicated without a drop to drink: A case report of auto-brewery syndrome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Dustin DeMoss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2092D9D-ED34-7941-AF37-929D101B7A82}"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201794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pic>
        <p:nvPicPr>
          <p:cNvPr id="3" name="Picture 2" descr="A picture containing diagram&#10;&#10;Description automatically generated">
            <a:extLst>
              <a:ext uri="{FF2B5EF4-FFF2-40B4-BE49-F238E27FC236}">
                <a16:creationId xmlns:a16="http://schemas.microsoft.com/office/drawing/2014/main" xmlns="" id="{17E109B0-75AA-9F7C-D1A2-5F252852CEE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8316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2">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xmlns="" id="{1475310F-DCEC-8AD3-EE1E-07A611CFAE1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3469217" cy="5074521"/>
          </a:xfrm>
          <a:prstGeom prst="rect">
            <a:avLst/>
          </a:prstGeom>
        </p:spPr>
      </p:pic>
      <p:sp>
        <p:nvSpPr>
          <p:cNvPr id="7" name="Rectangle 6">
            <a:extLst>
              <a:ext uri="{FF2B5EF4-FFF2-40B4-BE49-F238E27FC236}">
                <a16:creationId xmlns:a16="http://schemas.microsoft.com/office/drawing/2014/main" xmlns="" id="{2855540F-18AB-4CF5-0C9A-77FBF89F4BFB}"/>
              </a:ext>
            </a:extLst>
          </p:cNvPr>
          <p:cNvSpPr/>
          <p:nvPr userDrawn="1"/>
        </p:nvSpPr>
        <p:spPr>
          <a:xfrm>
            <a:off x="0" y="5074521"/>
            <a:ext cx="3627620" cy="1783480"/>
          </a:xfrm>
          <a:prstGeom prst="rect">
            <a:avLst/>
          </a:prstGeom>
          <a:solidFill>
            <a:srgbClr val="002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E9D53D65-959F-9D40-9766-9701811B84BC}"/>
              </a:ext>
            </a:extLst>
          </p:cNvPr>
          <p:cNvSpPr/>
          <p:nvPr userDrawn="1"/>
        </p:nvSpPr>
        <p:spPr>
          <a:xfrm>
            <a:off x="3422073" y="-1"/>
            <a:ext cx="8769928" cy="6858001"/>
          </a:xfrm>
          <a:prstGeom prst="rect">
            <a:avLst/>
          </a:prstGeom>
          <a:solidFill>
            <a:srgbClr val="002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13DA82D-BBA1-2B45-BD93-C74E33F55DAA}"/>
              </a:ext>
            </a:extLst>
          </p:cNvPr>
          <p:cNvSpPr>
            <a:spLocks noGrp="1"/>
          </p:cNvSpPr>
          <p:nvPr>
            <p:ph type="title" hasCustomPrompt="1"/>
          </p:nvPr>
        </p:nvSpPr>
        <p:spPr>
          <a:xfrm>
            <a:off x="3927951" y="365125"/>
            <a:ext cx="7751431" cy="1519093"/>
          </a:xfrm>
        </p:spPr>
        <p:txBody>
          <a:bodyPr anchor="t">
            <a:normAutofit/>
          </a:bodyPr>
          <a:lstStyle>
            <a:lvl1pPr>
              <a:defRPr sz="6000">
                <a:solidFill>
                  <a:schemeClr val="bg1"/>
                </a:solidFill>
                <a:latin typeface="Macklin Slab" panose="020B0503060706020204" pitchFamily="34" charset="77"/>
              </a:defRPr>
            </a:lvl1pPr>
          </a:lstStyle>
          <a:p>
            <a:r>
              <a:rPr lang="en-US" dirty="0"/>
              <a:t>Title goes here...</a:t>
            </a:r>
          </a:p>
        </p:txBody>
      </p:sp>
      <p:sp>
        <p:nvSpPr>
          <p:cNvPr id="3" name="Content Placeholder 2">
            <a:extLst>
              <a:ext uri="{FF2B5EF4-FFF2-40B4-BE49-F238E27FC236}">
                <a16:creationId xmlns:a16="http://schemas.microsoft.com/office/drawing/2014/main" xmlns="" id="{148C8B59-014C-4F45-823D-0DBFA76BF152}"/>
              </a:ext>
            </a:extLst>
          </p:cNvPr>
          <p:cNvSpPr>
            <a:spLocks noGrp="1"/>
          </p:cNvSpPr>
          <p:nvPr>
            <p:ph idx="1"/>
          </p:nvPr>
        </p:nvSpPr>
        <p:spPr>
          <a:xfrm>
            <a:off x="3927951" y="2078183"/>
            <a:ext cx="7751431" cy="44146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Text&#10;&#10;Description automatically generated">
            <a:extLst>
              <a:ext uri="{FF2B5EF4-FFF2-40B4-BE49-F238E27FC236}">
                <a16:creationId xmlns:a16="http://schemas.microsoft.com/office/drawing/2014/main" xmlns="" id="{5BC2C102-AC2B-83DC-3CE6-96A8D152AE8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22686" y="5522576"/>
            <a:ext cx="3098318" cy="707351"/>
          </a:xfrm>
          <a:prstGeom prst="rect">
            <a:avLst/>
          </a:prstGeom>
        </p:spPr>
      </p:pic>
    </p:spTree>
    <p:extLst>
      <p:ext uri="{BB962C8B-B14F-4D97-AF65-F5344CB8AC3E}">
        <p14:creationId xmlns:p14="http://schemas.microsoft.com/office/powerpoint/2010/main" val="295792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15DF3EF-57E3-4910-D626-DE729BD84BE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1460499"/>
          </a:xfrm>
          <a:prstGeom prst="rect">
            <a:avLst/>
          </a:prstGeom>
        </p:spPr>
      </p:pic>
      <p:sp>
        <p:nvSpPr>
          <p:cNvPr id="2" name="Title 1">
            <a:extLst>
              <a:ext uri="{FF2B5EF4-FFF2-40B4-BE49-F238E27FC236}">
                <a16:creationId xmlns:a16="http://schemas.microsoft.com/office/drawing/2014/main" xmlns="" id="{EE8F4E75-1EA7-C842-8EB7-D04C610643D6}"/>
              </a:ext>
            </a:extLst>
          </p:cNvPr>
          <p:cNvSpPr>
            <a:spLocks noGrp="1"/>
          </p:cNvSpPr>
          <p:nvPr>
            <p:ph type="title" hasCustomPrompt="1"/>
          </p:nvPr>
        </p:nvSpPr>
        <p:spPr>
          <a:xfrm>
            <a:off x="838200" y="1583788"/>
            <a:ext cx="10515600" cy="755483"/>
          </a:xfrm>
        </p:spPr>
        <p:txBody>
          <a:bodyPr anchor="t"/>
          <a:lstStyle/>
          <a:p>
            <a:r>
              <a:rPr lang="en-US" dirty="0"/>
              <a:t>Title goes here...</a:t>
            </a:r>
          </a:p>
        </p:txBody>
      </p:sp>
      <p:sp>
        <p:nvSpPr>
          <p:cNvPr id="4" name="Content Placeholder 3">
            <a:extLst>
              <a:ext uri="{FF2B5EF4-FFF2-40B4-BE49-F238E27FC236}">
                <a16:creationId xmlns:a16="http://schemas.microsoft.com/office/drawing/2014/main" xmlns="" id="{C96BBB1D-3227-404F-BB5D-79B3AAFBD49F}"/>
              </a:ext>
            </a:extLst>
          </p:cNvPr>
          <p:cNvSpPr>
            <a:spLocks noGrp="1"/>
          </p:cNvSpPr>
          <p:nvPr>
            <p:ph sz="half" idx="2"/>
          </p:nvPr>
        </p:nvSpPr>
        <p:spPr>
          <a:xfrm>
            <a:off x="838200" y="2766721"/>
            <a:ext cx="10515600" cy="3779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xmlns="" id="{28998EEE-27E5-0748-93DC-5029DAF1C453}"/>
              </a:ext>
            </a:extLst>
          </p:cNvPr>
          <p:cNvSpPr>
            <a:spLocks noGrp="1"/>
          </p:cNvSpPr>
          <p:nvPr>
            <p:ph type="sldNum" sz="quarter" idx="12"/>
          </p:nvPr>
        </p:nvSpPr>
        <p:spPr>
          <a:xfrm>
            <a:off x="11533632" y="6363709"/>
            <a:ext cx="441960" cy="365125"/>
          </a:xfrm>
        </p:spPr>
        <p:txBody>
          <a:bodyPr/>
          <a:lstStyle/>
          <a:p>
            <a:fld id="{15C9CF00-FB8E-AA48-A2EB-23BCA54F67F0}" type="slidenum">
              <a:rPr lang="en-US" smtClean="0"/>
              <a:t>‹#›</a:t>
            </a:fld>
            <a:endParaRPr lang="en-US"/>
          </a:p>
        </p:txBody>
      </p:sp>
    </p:spTree>
    <p:extLst>
      <p:ext uri="{BB962C8B-B14F-4D97-AF65-F5344CB8AC3E}">
        <p14:creationId xmlns:p14="http://schemas.microsoft.com/office/powerpoint/2010/main" val="1383784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168B220-5922-E64E-925F-362CC621C1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3F54954D-1EFB-B247-B473-D0F065BD2D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E5C5969-0228-2C42-B821-A7689CBFE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DC3A8-10ED-3740-AF7C-1A4406E2A48C}" type="datetime1">
              <a:rPr lang="en-US" smtClean="0"/>
              <a:t>3/1/2023</a:t>
            </a:fld>
            <a:endParaRPr lang="en-US"/>
          </a:p>
        </p:txBody>
      </p:sp>
      <p:sp>
        <p:nvSpPr>
          <p:cNvPr id="5" name="Footer Placeholder 4">
            <a:extLst>
              <a:ext uri="{FF2B5EF4-FFF2-40B4-BE49-F238E27FC236}">
                <a16:creationId xmlns:a16="http://schemas.microsoft.com/office/drawing/2014/main" xmlns="" id="{3F679227-BC3B-F34F-8F96-6A1B51A4B3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E49CF60-C005-4D47-A5AA-923FB5163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1</a:t>
            </a:r>
          </a:p>
        </p:txBody>
      </p:sp>
    </p:spTree>
    <p:extLst>
      <p:ext uri="{BB962C8B-B14F-4D97-AF65-F5344CB8AC3E}">
        <p14:creationId xmlns:p14="http://schemas.microsoft.com/office/powerpoint/2010/main" val="3339742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2B256"/>
        </a:buClr>
        <a:buFont typeface="Arial" panose="020B0604020202020204" pitchFamily="34" charset="0"/>
        <a:buChar char="•"/>
        <a:defRPr sz="2800" b="0" i="0" kern="1200">
          <a:solidFill>
            <a:schemeClr val="tx1"/>
          </a:solidFill>
          <a:latin typeface="+mn-lt"/>
          <a:ea typeface="Aktiv Grotesk Light" panose="020B0404020202020204" pitchFamily="34" charset="0"/>
          <a:cs typeface="Aktiv Grotesk Light" panose="020B0404020202020204" pitchFamily="34" charset="0"/>
        </a:defRPr>
      </a:lvl1pPr>
      <a:lvl2pPr marL="685800" indent="-228600" algn="l" defTabSz="914400" rtl="0" eaLnBrk="1" latinLnBrk="0" hangingPunct="1">
        <a:lnSpc>
          <a:spcPct val="90000"/>
        </a:lnSpc>
        <a:spcBef>
          <a:spcPts val="500"/>
        </a:spcBef>
        <a:buClr>
          <a:srgbClr val="02B256"/>
        </a:buClr>
        <a:buFont typeface="Arial" panose="020B0604020202020204" pitchFamily="34" charset="0"/>
        <a:buChar char="•"/>
        <a:defRPr sz="2400" b="0" i="0" kern="1200">
          <a:solidFill>
            <a:schemeClr val="tx1"/>
          </a:solidFill>
          <a:latin typeface="+mn-lt"/>
          <a:ea typeface="Aktiv Grotesk Light" panose="020B0404020202020204" pitchFamily="34" charset="0"/>
          <a:cs typeface="Aktiv Grotesk Light" panose="020B0404020202020204" pitchFamily="34" charset="0"/>
        </a:defRPr>
      </a:lvl2pPr>
      <a:lvl3pPr marL="1143000" indent="-228600" algn="l" defTabSz="914400" rtl="0" eaLnBrk="1" latinLnBrk="0" hangingPunct="1">
        <a:lnSpc>
          <a:spcPct val="90000"/>
        </a:lnSpc>
        <a:spcBef>
          <a:spcPts val="500"/>
        </a:spcBef>
        <a:buClr>
          <a:srgbClr val="02B256"/>
        </a:buClr>
        <a:buFont typeface="Arial" panose="020B0604020202020204" pitchFamily="34" charset="0"/>
        <a:buChar char="•"/>
        <a:defRPr sz="2000" b="0" i="0" kern="1200">
          <a:solidFill>
            <a:schemeClr val="tx1"/>
          </a:solidFill>
          <a:latin typeface="+mn-lt"/>
          <a:ea typeface="Aktiv Grotesk Light" panose="020B0404020202020204" pitchFamily="34" charset="0"/>
          <a:cs typeface="Aktiv Grotesk Light" panose="020B0404020202020204" pitchFamily="34" charset="0"/>
        </a:defRPr>
      </a:lvl3pPr>
      <a:lvl4pPr marL="16002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4pPr>
      <a:lvl5pPr marL="20574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chandan.khandai@gmail.com" TargetMode="External"/><Relationship Id="rId2" Type="http://schemas.openxmlformats.org/officeDocument/2006/relationships/hyperlink" Target="mailto:lmittal@bwh.harvard.edu"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581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5"/>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Notes on presentation formats:</a:t>
            </a:r>
            <a:endParaRPr dirty="0"/>
          </a:p>
        </p:txBody>
      </p:sp>
      <p:sp>
        <p:nvSpPr>
          <p:cNvPr id="214" name="Google Shape;214;p25"/>
          <p:cNvSpPr txBox="1">
            <a:spLocks noGrp="1"/>
          </p:cNvSpPr>
          <p:nvPr>
            <p:ph sz="half" idx="2"/>
          </p:nvPr>
        </p:nvSpPr>
        <p:spPr>
          <a:prstGeom prst="rect">
            <a:avLst/>
          </a:prstGeom>
        </p:spPr>
        <p:txBody>
          <a:bodyPr spcFirstLastPara="1" wrap="square" lIns="91425" tIns="45700" rIns="91425" bIns="45700" anchor="t" anchorCtr="0">
            <a:noAutofit/>
          </a:bodyPr>
          <a:lstStyle/>
          <a:p>
            <a:pPr marL="457200" lvl="0" indent="-381000" algn="l" rtl="0">
              <a:spcBef>
                <a:spcPts val="480"/>
              </a:spcBef>
              <a:spcAft>
                <a:spcPts val="0"/>
              </a:spcAft>
              <a:buSzPts val="2400"/>
              <a:buChar char="▪"/>
            </a:pPr>
            <a:r>
              <a:rPr lang="en-US" dirty="0"/>
              <a:t>Well suited to recent research results and “in progress” types of work. </a:t>
            </a:r>
          </a:p>
          <a:p>
            <a:pPr marL="457200" lvl="0" indent="-381000" algn="l" rtl="0">
              <a:spcBef>
                <a:spcPts val="480"/>
              </a:spcBef>
              <a:spcAft>
                <a:spcPts val="0"/>
              </a:spcAft>
              <a:buSzPts val="2400"/>
              <a:buChar char="▪"/>
            </a:pPr>
            <a:r>
              <a:rPr lang="en-US" dirty="0"/>
              <a:t>Strengthened by results, but not always publication ready</a:t>
            </a:r>
          </a:p>
          <a:p>
            <a:pPr marL="457200" lvl="0" indent="-381000" algn="l" rtl="0">
              <a:spcBef>
                <a:spcPts val="480"/>
              </a:spcBef>
              <a:spcAft>
                <a:spcPts val="0"/>
              </a:spcAft>
              <a:buSzPts val="2400"/>
              <a:buChar char="▪"/>
            </a:pPr>
            <a:r>
              <a:rPr lang="en-US" dirty="0"/>
              <a:t>Useful way to present work to get feedback before completion and/or publication</a:t>
            </a:r>
          </a:p>
          <a:p>
            <a:pPr marL="457200" lvl="0" indent="-381000" algn="l" rtl="0">
              <a:spcBef>
                <a:spcPts val="480"/>
              </a:spcBef>
              <a:spcAft>
                <a:spcPts val="0"/>
              </a:spcAft>
              <a:buSzPts val="2400"/>
              <a:buChar char="▪"/>
            </a:pPr>
            <a:r>
              <a:rPr lang="en-US" dirty="0"/>
              <a:t>Limited number of BOPs available</a:t>
            </a:r>
          </a:p>
          <a:p>
            <a:pPr marL="457200" lvl="0" indent="-381000" algn="l" rtl="0">
              <a:spcBef>
                <a:spcPts val="480"/>
              </a:spcBef>
              <a:spcAft>
                <a:spcPts val="0"/>
              </a:spcAft>
              <a:buSzPts val="2400"/>
              <a:buChar char="▪"/>
            </a:pPr>
            <a:r>
              <a:rPr lang="en-US" dirty="0"/>
              <a:t>If a BOP submission not accepted, option to review as a poster</a:t>
            </a:r>
          </a:p>
          <a:p>
            <a:pPr marL="457200" lvl="0" indent="-381000" algn="l" rtl="0">
              <a:spcBef>
                <a:spcPts val="480"/>
              </a:spcBef>
              <a:spcAft>
                <a:spcPts val="0"/>
              </a:spcAft>
              <a:buSzPts val="2400"/>
              <a:buChar char="▪"/>
            </a:pPr>
            <a:r>
              <a:rPr lang="en-US" u="sng" dirty="0"/>
              <a:t>Many</a:t>
            </a:r>
            <a:r>
              <a:rPr lang="en-US" dirty="0"/>
              <a:t> more posters accepted than other presentation types</a:t>
            </a:r>
          </a:p>
          <a:p>
            <a:pPr marL="76200" lvl="0" indent="0" algn="l" rtl="0">
              <a:spcBef>
                <a:spcPts val="480"/>
              </a:spcBef>
              <a:spcAft>
                <a:spcPts val="0"/>
              </a:spcAft>
              <a:buSzPts val="2400"/>
              <a:buNone/>
            </a:pPr>
            <a:endParaRPr lang="en-US" dirty="0"/>
          </a:p>
          <a:p>
            <a:pPr marL="457200" lvl="0" indent="-381000" algn="l" rtl="0">
              <a:spcBef>
                <a:spcPts val="480"/>
              </a:spcBef>
              <a:spcAft>
                <a:spcPts val="0"/>
              </a:spcAft>
              <a:buSzPts val="2400"/>
              <a:buChar char="▪"/>
            </a:pPr>
            <a:endParaRPr lang="en-US" dirty="0"/>
          </a:p>
          <a:p>
            <a:pPr marL="0" lvl="0" indent="0" algn="l" rtl="0">
              <a:spcBef>
                <a:spcPts val="480"/>
              </a:spcBef>
              <a:spcAft>
                <a:spcPts val="0"/>
              </a:spcAft>
              <a:buNone/>
            </a:pPr>
            <a:endParaRPr lang="en-US" dirty="0"/>
          </a:p>
          <a:p>
            <a:pPr marL="0" lvl="0" indent="0" algn="l" rtl="0">
              <a:spcBef>
                <a:spcPts val="480"/>
              </a:spcBef>
              <a:spcAft>
                <a:spcPts val="0"/>
              </a:spcAft>
              <a:buNone/>
            </a:pPr>
            <a:endParaRPr dirty="0"/>
          </a:p>
        </p:txBody>
      </p:sp>
      <p:sp>
        <p:nvSpPr>
          <p:cNvPr id="215" name="Google Shape;215;p25"/>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10</a:t>
            </a:fld>
            <a:endParaRPr/>
          </a:p>
        </p:txBody>
      </p:sp>
    </p:spTree>
    <p:extLst>
      <p:ext uri="{BB962C8B-B14F-4D97-AF65-F5344CB8AC3E}">
        <p14:creationId xmlns:p14="http://schemas.microsoft.com/office/powerpoint/2010/main" val="2585715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98394-CAD9-8B7C-B1A0-4406D723C17C}"/>
              </a:ext>
            </a:extLst>
          </p:cNvPr>
          <p:cNvSpPr>
            <a:spLocks noGrp="1"/>
          </p:cNvSpPr>
          <p:nvPr>
            <p:ph type="title"/>
          </p:nvPr>
        </p:nvSpPr>
        <p:spPr/>
        <p:txBody>
          <a:bodyPr>
            <a:normAutofit fontScale="90000"/>
          </a:bodyPr>
          <a:lstStyle/>
          <a:p>
            <a:r>
              <a:rPr lang="en-US" dirty="0"/>
              <a:t>What makes a good submission? </a:t>
            </a:r>
            <a:br>
              <a:rPr lang="en-US" dirty="0"/>
            </a:br>
            <a:r>
              <a:rPr lang="en-US" dirty="0"/>
              <a:t>(Writing a good abstract)</a:t>
            </a:r>
          </a:p>
        </p:txBody>
      </p:sp>
      <p:sp>
        <p:nvSpPr>
          <p:cNvPr id="3" name="Text Placeholder 2">
            <a:extLst>
              <a:ext uri="{FF2B5EF4-FFF2-40B4-BE49-F238E27FC236}">
                <a16:creationId xmlns:a16="http://schemas.microsoft.com/office/drawing/2014/main" xmlns="" id="{0F25552A-A012-7780-FA90-DA1F7FF849DB}"/>
              </a:ext>
            </a:extLst>
          </p:cNvPr>
          <p:cNvSpPr>
            <a:spLocks noGrp="1"/>
          </p:cNvSpPr>
          <p:nvPr>
            <p:ph sz="half" idx="2"/>
          </p:nvPr>
        </p:nvSpPr>
        <p:spPr>
          <a:xfrm>
            <a:off x="838200" y="3268980"/>
            <a:ext cx="10515600" cy="3277292"/>
          </a:xfrm>
        </p:spPr>
        <p:txBody>
          <a:bodyPr>
            <a:normAutofit/>
          </a:bodyPr>
          <a:lstStyle/>
          <a:p>
            <a:pPr marL="457200" lvl="1">
              <a:spcBef>
                <a:spcPts val="0"/>
              </a:spcBef>
              <a:buFont typeface="Arial" panose="020B0604020202020204" pitchFamily="34" charset="0"/>
              <a:buChar char="•"/>
            </a:pPr>
            <a:r>
              <a:rPr lang="en-US" sz="2800" dirty="0">
                <a:solidFill>
                  <a:srgbClr val="000000"/>
                </a:solidFill>
                <a:latin typeface="Calibri" panose="020F0502020204030204" pitchFamily="34" charset="0"/>
              </a:rPr>
              <a:t>Abstracts are only 450 words, so clear and concise writing is critical!</a:t>
            </a:r>
          </a:p>
          <a:p>
            <a:pPr marL="457200" lvl="1">
              <a:spcBef>
                <a:spcPts val="0"/>
              </a:spcBef>
              <a:buFont typeface="Arial" panose="020B0604020202020204" pitchFamily="34" charset="0"/>
              <a:buChar char="•"/>
            </a:pPr>
            <a:r>
              <a:rPr lang="en-US" sz="2800" dirty="0">
                <a:solidFill>
                  <a:srgbClr val="000000"/>
                </a:solidFill>
                <a:latin typeface="Calibri" panose="020F0502020204030204" pitchFamily="34" charset="0"/>
              </a:rPr>
              <a:t>Clear aims</a:t>
            </a:r>
          </a:p>
          <a:p>
            <a:pPr marL="457200" lvl="1">
              <a:spcBef>
                <a:spcPts val="0"/>
              </a:spcBef>
              <a:buFont typeface="Arial" panose="020B0604020202020204" pitchFamily="34" charset="0"/>
              <a:buChar char="•"/>
            </a:pPr>
            <a:r>
              <a:rPr lang="en-US" sz="2800" dirty="0">
                <a:solidFill>
                  <a:srgbClr val="000000"/>
                </a:solidFill>
                <a:latin typeface="Calibri" panose="020F0502020204030204" pitchFamily="34" charset="0"/>
              </a:rPr>
              <a:t>Clear relevance to CL Psychiatry, contribution to the field</a:t>
            </a:r>
          </a:p>
          <a:p>
            <a:pPr marL="457200" lvl="1">
              <a:spcBef>
                <a:spcPts val="0"/>
              </a:spcBef>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Study design / scientific rigor</a:t>
            </a:r>
          </a:p>
          <a:p>
            <a:pPr marL="457200" lvl="1">
              <a:spcBef>
                <a:spcPts val="0"/>
              </a:spcBef>
              <a:buFont typeface="Arial" panose="020B0604020202020204" pitchFamily="34" charset="0"/>
              <a:buChar char="•"/>
            </a:pPr>
            <a:r>
              <a:rPr lang="en-US" sz="2800" dirty="0">
                <a:solidFill>
                  <a:srgbClr val="000000"/>
                </a:solidFill>
                <a:latin typeface="Calibri" panose="020F0502020204030204" pitchFamily="34" charset="0"/>
              </a:rPr>
              <a:t>Complete data and appropriate statistical analysis</a:t>
            </a:r>
          </a:p>
          <a:p>
            <a:pPr marL="76200" indent="0">
              <a:buNone/>
            </a:pPr>
            <a:endParaRPr lang="en-US" sz="3600" dirty="0"/>
          </a:p>
        </p:txBody>
      </p:sp>
      <p:sp>
        <p:nvSpPr>
          <p:cNvPr id="4" name="Slide Number Placeholder 3">
            <a:extLst>
              <a:ext uri="{FF2B5EF4-FFF2-40B4-BE49-F238E27FC236}">
                <a16:creationId xmlns:a16="http://schemas.microsoft.com/office/drawing/2014/main" xmlns="" id="{921E0260-D4C2-E459-1FFC-7D7D601486F1}"/>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11</a:t>
            </a:fld>
            <a:endParaRPr lang="en-US"/>
          </a:p>
        </p:txBody>
      </p:sp>
    </p:spTree>
    <p:extLst>
      <p:ext uri="{BB962C8B-B14F-4D97-AF65-F5344CB8AC3E}">
        <p14:creationId xmlns:p14="http://schemas.microsoft.com/office/powerpoint/2010/main" val="93528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A7D984-0543-1938-0D17-CAA8BCA789BC}"/>
              </a:ext>
            </a:extLst>
          </p:cNvPr>
          <p:cNvSpPr>
            <a:spLocks noGrp="1"/>
          </p:cNvSpPr>
          <p:nvPr>
            <p:ph type="title"/>
          </p:nvPr>
        </p:nvSpPr>
        <p:spPr/>
        <p:txBody>
          <a:bodyPr/>
          <a:lstStyle/>
          <a:p>
            <a:r>
              <a:rPr lang="en-US" dirty="0"/>
              <a:t>Abstract</a:t>
            </a:r>
          </a:p>
        </p:txBody>
      </p:sp>
      <p:sp>
        <p:nvSpPr>
          <p:cNvPr id="3" name="Text Placeholder 2">
            <a:extLst>
              <a:ext uri="{FF2B5EF4-FFF2-40B4-BE49-F238E27FC236}">
                <a16:creationId xmlns:a16="http://schemas.microsoft.com/office/drawing/2014/main" xmlns="" id="{43B0F2FB-7E98-223C-6D0F-69596B74BEFB}"/>
              </a:ext>
            </a:extLst>
          </p:cNvPr>
          <p:cNvSpPr>
            <a:spLocks noGrp="1"/>
          </p:cNvSpPr>
          <p:nvPr>
            <p:ph sz="half" idx="2"/>
          </p:nvPr>
        </p:nvSpPr>
        <p:spPr>
          <a:xfrm>
            <a:off x="838200" y="2491741"/>
            <a:ext cx="10515600" cy="4054532"/>
          </a:xfrm>
        </p:spPr>
        <p:txBody>
          <a:bodyPr>
            <a:normAutofit fontScale="92500" lnSpcReduction="20000"/>
          </a:bodyPr>
          <a:lstStyle/>
          <a:p>
            <a:r>
              <a:rPr lang="en-US" dirty="0"/>
              <a:t>Background/Significance</a:t>
            </a:r>
          </a:p>
          <a:p>
            <a:r>
              <a:rPr lang="en-US" dirty="0"/>
              <a:t>Methods</a:t>
            </a:r>
          </a:p>
          <a:p>
            <a:r>
              <a:rPr lang="en-US" dirty="0"/>
              <a:t>Results</a:t>
            </a:r>
          </a:p>
          <a:p>
            <a:pPr lvl="1"/>
            <a:r>
              <a:rPr lang="en-US" dirty="0"/>
              <a:t>Incomplete data: you will be asked to attest you expect to have data by presentation</a:t>
            </a:r>
          </a:p>
          <a:p>
            <a:pPr lvl="1"/>
            <a:r>
              <a:rPr lang="en-US" dirty="0"/>
              <a:t>Results will be omitted for case reports</a:t>
            </a:r>
          </a:p>
          <a:p>
            <a:r>
              <a:rPr lang="en-US" dirty="0"/>
              <a:t>Discussion</a:t>
            </a:r>
          </a:p>
          <a:p>
            <a:r>
              <a:rPr lang="en-US" dirty="0"/>
              <a:t>Conclusions/Implications</a:t>
            </a:r>
          </a:p>
          <a:p>
            <a:r>
              <a:rPr lang="en-US" dirty="0"/>
              <a:t>References (2-5)</a:t>
            </a:r>
          </a:p>
          <a:p>
            <a:endParaRPr lang="en-US" dirty="0"/>
          </a:p>
          <a:p>
            <a:pPr marL="76200" indent="0">
              <a:buNone/>
            </a:pPr>
            <a:r>
              <a:rPr lang="en-US" sz="1800" dirty="0"/>
              <a:t>**Prior Publication: work cannot be published before April 2023; if presented elsewhere, novel content must be described. Publication/presentation between April and November 2023 must be cited in presentation/poster.</a:t>
            </a:r>
          </a:p>
        </p:txBody>
      </p:sp>
      <p:sp>
        <p:nvSpPr>
          <p:cNvPr id="4" name="Slide Number Placeholder 3">
            <a:extLst>
              <a:ext uri="{FF2B5EF4-FFF2-40B4-BE49-F238E27FC236}">
                <a16:creationId xmlns:a16="http://schemas.microsoft.com/office/drawing/2014/main" xmlns="" id="{0C86201B-04F4-1314-5D57-B5B2120FB576}"/>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12</a:t>
            </a:fld>
            <a:endParaRPr lang="en-US"/>
          </a:p>
        </p:txBody>
      </p:sp>
    </p:spTree>
    <p:extLst>
      <p:ext uri="{BB962C8B-B14F-4D97-AF65-F5344CB8AC3E}">
        <p14:creationId xmlns:p14="http://schemas.microsoft.com/office/powerpoint/2010/main" val="127484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A3DD7-E9EB-867D-F5AB-2574AE7D4F21}"/>
              </a:ext>
            </a:extLst>
          </p:cNvPr>
          <p:cNvSpPr>
            <a:spLocks noGrp="1"/>
          </p:cNvSpPr>
          <p:nvPr>
            <p:ph type="title"/>
          </p:nvPr>
        </p:nvSpPr>
        <p:spPr/>
        <p:txBody>
          <a:bodyPr>
            <a:normAutofit/>
          </a:bodyPr>
          <a:lstStyle/>
          <a:p>
            <a:r>
              <a:rPr lang="en-US" dirty="0"/>
              <a:t>Specifics on Case Reports</a:t>
            </a:r>
          </a:p>
        </p:txBody>
      </p:sp>
      <p:sp>
        <p:nvSpPr>
          <p:cNvPr id="3" name="Text Placeholder 2">
            <a:extLst>
              <a:ext uri="{FF2B5EF4-FFF2-40B4-BE49-F238E27FC236}">
                <a16:creationId xmlns:a16="http://schemas.microsoft.com/office/drawing/2014/main" xmlns="" id="{E1A6030D-5AEB-3832-B8DF-9FD5284F41BB}"/>
              </a:ext>
            </a:extLst>
          </p:cNvPr>
          <p:cNvSpPr>
            <a:spLocks noGrp="1"/>
          </p:cNvSpPr>
          <p:nvPr>
            <p:ph sz="half" idx="2"/>
          </p:nvPr>
        </p:nvSpPr>
        <p:spPr>
          <a:xfrm>
            <a:off x="838200" y="2394468"/>
            <a:ext cx="10515600" cy="4248523"/>
          </a:xfrm>
        </p:spPr>
        <p:txBody>
          <a:bodyPr>
            <a:normAutofit lnSpcReduction="10000"/>
          </a:bodyPr>
          <a:lstStyle/>
          <a:p>
            <a:r>
              <a:rPr lang="en-US" dirty="0"/>
              <a:t>Case should be novel:</a:t>
            </a:r>
          </a:p>
          <a:p>
            <a:pPr lvl="1"/>
            <a:r>
              <a:rPr lang="en-US" dirty="0"/>
              <a:t>Unusual etiology or presentation</a:t>
            </a:r>
          </a:p>
          <a:p>
            <a:pPr lvl="1"/>
            <a:r>
              <a:rPr lang="en-US" dirty="0"/>
              <a:t>New clinical approach, interpretation/theory, or learning point</a:t>
            </a:r>
          </a:p>
          <a:p>
            <a:r>
              <a:rPr lang="en-US" dirty="0"/>
              <a:t>Discussion and interpretation should be based on existing literature and clinical science. </a:t>
            </a:r>
          </a:p>
          <a:p>
            <a:r>
              <a:rPr lang="en-US" dirty="0"/>
              <a:t>Consider the following points: </a:t>
            </a:r>
          </a:p>
          <a:p>
            <a:pPr lvl="1"/>
            <a:r>
              <a:rPr lang="en-US" dirty="0"/>
              <a:t>Is there a point of view/angle/teaching point that is clearly described? </a:t>
            </a:r>
          </a:p>
          <a:p>
            <a:pPr lvl="1"/>
            <a:r>
              <a:rPr lang="en-US" dirty="0"/>
              <a:t>Is the point of view supported through both the description of the case and relevant review of the literature? </a:t>
            </a:r>
          </a:p>
          <a:p>
            <a:pPr lvl="1"/>
            <a:r>
              <a:rPr lang="en-US" dirty="0"/>
              <a:t>Is there a rationale for the point of view (i.e., some discussion of alternate points of view, or why this point of view was chosen) </a:t>
            </a:r>
          </a:p>
          <a:p>
            <a:endParaRPr lang="en-US" dirty="0"/>
          </a:p>
        </p:txBody>
      </p:sp>
      <p:sp>
        <p:nvSpPr>
          <p:cNvPr id="4" name="Slide Number Placeholder 3">
            <a:extLst>
              <a:ext uri="{FF2B5EF4-FFF2-40B4-BE49-F238E27FC236}">
                <a16:creationId xmlns:a16="http://schemas.microsoft.com/office/drawing/2014/main" xmlns="" id="{C487ACD4-3816-9602-39BB-38B2B4EEE599}"/>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13</a:t>
            </a:fld>
            <a:endParaRPr lang="en-US"/>
          </a:p>
        </p:txBody>
      </p:sp>
    </p:spTree>
    <p:extLst>
      <p:ext uri="{BB962C8B-B14F-4D97-AF65-F5344CB8AC3E}">
        <p14:creationId xmlns:p14="http://schemas.microsoft.com/office/powerpoint/2010/main" val="402205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241AF0-8B33-3663-04DE-08D1879B3D34}"/>
              </a:ext>
            </a:extLst>
          </p:cNvPr>
          <p:cNvSpPr>
            <a:spLocks noGrp="1"/>
          </p:cNvSpPr>
          <p:nvPr>
            <p:ph type="title"/>
          </p:nvPr>
        </p:nvSpPr>
        <p:spPr/>
        <p:txBody>
          <a:bodyPr/>
          <a:lstStyle/>
          <a:p>
            <a:r>
              <a:rPr lang="en-US" dirty="0"/>
              <a:t>Brief Oral Papers</a:t>
            </a:r>
          </a:p>
        </p:txBody>
      </p:sp>
      <p:sp>
        <p:nvSpPr>
          <p:cNvPr id="3" name="Text Placeholder 2">
            <a:extLst>
              <a:ext uri="{FF2B5EF4-FFF2-40B4-BE49-F238E27FC236}">
                <a16:creationId xmlns:a16="http://schemas.microsoft.com/office/drawing/2014/main" xmlns="" id="{D62147DD-EAF8-B940-9255-D2BD8209354A}"/>
              </a:ext>
            </a:extLst>
          </p:cNvPr>
          <p:cNvSpPr>
            <a:spLocks noGrp="1"/>
          </p:cNvSpPr>
          <p:nvPr>
            <p:ph sz="half" idx="2"/>
          </p:nvPr>
        </p:nvSpPr>
        <p:spPr/>
        <p:txBody>
          <a:bodyPr/>
          <a:lstStyle/>
          <a:p>
            <a:r>
              <a:rPr lang="en-US" dirty="0"/>
              <a:t>Best place at the meeting to present original research and disseminate new developments in C-L Psychiatry. </a:t>
            </a:r>
          </a:p>
          <a:p>
            <a:r>
              <a:rPr lang="en-US" dirty="0"/>
              <a:t>Meaningful literature reviews on a topic, with or without an included case, may be considered if the content is considered to contribute in an important way to the available literature.</a:t>
            </a:r>
          </a:p>
          <a:p>
            <a:r>
              <a:rPr lang="en-US" dirty="0"/>
              <a:t>More competitive given fewer slots</a:t>
            </a:r>
          </a:p>
        </p:txBody>
      </p:sp>
      <p:sp>
        <p:nvSpPr>
          <p:cNvPr id="4" name="Slide Number Placeholder 3">
            <a:extLst>
              <a:ext uri="{FF2B5EF4-FFF2-40B4-BE49-F238E27FC236}">
                <a16:creationId xmlns:a16="http://schemas.microsoft.com/office/drawing/2014/main" xmlns="" id="{5ECCFAC9-DE5B-F051-31A5-E5E7C0CF3574}"/>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14</a:t>
            </a:fld>
            <a:endParaRPr lang="en-US"/>
          </a:p>
        </p:txBody>
      </p:sp>
    </p:spTree>
    <p:extLst>
      <p:ext uri="{BB962C8B-B14F-4D97-AF65-F5344CB8AC3E}">
        <p14:creationId xmlns:p14="http://schemas.microsoft.com/office/powerpoint/2010/main" val="411876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675A52-D3B5-C989-D700-90925F1C9EF3}"/>
              </a:ext>
            </a:extLst>
          </p:cNvPr>
          <p:cNvSpPr>
            <a:spLocks noGrp="1"/>
          </p:cNvSpPr>
          <p:nvPr>
            <p:ph type="title"/>
          </p:nvPr>
        </p:nvSpPr>
        <p:spPr/>
        <p:txBody>
          <a:bodyPr/>
          <a:lstStyle/>
          <a:p>
            <a:r>
              <a:rPr lang="en-US" dirty="0"/>
              <a:t>Posters</a:t>
            </a:r>
          </a:p>
        </p:txBody>
      </p:sp>
      <p:sp>
        <p:nvSpPr>
          <p:cNvPr id="3" name="Text Placeholder 2">
            <a:extLst>
              <a:ext uri="{FF2B5EF4-FFF2-40B4-BE49-F238E27FC236}">
                <a16:creationId xmlns:a16="http://schemas.microsoft.com/office/drawing/2014/main" xmlns="" id="{9434ECA6-68DB-5CA4-DAF6-88CAF8702552}"/>
              </a:ext>
            </a:extLst>
          </p:cNvPr>
          <p:cNvSpPr>
            <a:spLocks noGrp="1"/>
          </p:cNvSpPr>
          <p:nvPr>
            <p:ph sz="half" idx="2"/>
          </p:nvPr>
        </p:nvSpPr>
        <p:spPr>
          <a:xfrm>
            <a:off x="838200" y="2584158"/>
            <a:ext cx="10515600" cy="3779551"/>
          </a:xfrm>
        </p:spPr>
        <p:txBody>
          <a:bodyPr/>
          <a:lstStyle/>
          <a:p>
            <a:pPr marL="342900" indent="-342900"/>
            <a:r>
              <a:rPr lang="en-US" dirty="0"/>
              <a:t>Early projects</a:t>
            </a:r>
          </a:p>
          <a:p>
            <a:pPr marL="342900" indent="-342900"/>
            <a:r>
              <a:rPr lang="en-US" dirty="0"/>
              <a:t>Case reports</a:t>
            </a:r>
          </a:p>
          <a:p>
            <a:pPr marL="342900" indent="-342900"/>
            <a:r>
              <a:rPr lang="en-US" dirty="0"/>
              <a:t>Topic review</a:t>
            </a:r>
          </a:p>
          <a:p>
            <a:pPr marL="342900" indent="-342900"/>
            <a:r>
              <a:rPr lang="en-US" dirty="0"/>
              <a:t>Most common trainee presentation</a:t>
            </a:r>
          </a:p>
          <a:p>
            <a:pPr marL="342900" indent="-342900"/>
            <a:r>
              <a:rPr lang="en-US" dirty="0"/>
              <a:t>Great opportunity for networking!</a:t>
            </a:r>
          </a:p>
          <a:p>
            <a:pPr marL="342900" indent="-342900"/>
            <a:r>
              <a:rPr lang="en-US" dirty="0"/>
              <a:t>One of the authors is the designated presenter. </a:t>
            </a:r>
          </a:p>
          <a:p>
            <a:pPr marL="800100" lvl="1" indent="-342900"/>
            <a:r>
              <a:rPr lang="en-US" dirty="0"/>
              <a:t>Presenter needs to be with the poster during the Poster Session.</a:t>
            </a:r>
          </a:p>
        </p:txBody>
      </p:sp>
      <p:sp>
        <p:nvSpPr>
          <p:cNvPr id="4" name="Slide Number Placeholder 3">
            <a:extLst>
              <a:ext uri="{FF2B5EF4-FFF2-40B4-BE49-F238E27FC236}">
                <a16:creationId xmlns:a16="http://schemas.microsoft.com/office/drawing/2014/main" xmlns="" id="{C347D9A7-8F15-653F-3FF4-9DD5D8487B2E}"/>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15</a:t>
            </a:fld>
            <a:endParaRPr lang="en-US"/>
          </a:p>
        </p:txBody>
      </p:sp>
    </p:spTree>
    <p:extLst>
      <p:ext uri="{BB962C8B-B14F-4D97-AF65-F5344CB8AC3E}">
        <p14:creationId xmlns:p14="http://schemas.microsoft.com/office/powerpoint/2010/main" val="342700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4053D-4316-DA36-EA78-92D22065B4C5}"/>
              </a:ext>
            </a:extLst>
          </p:cNvPr>
          <p:cNvSpPr>
            <a:spLocks noGrp="1"/>
          </p:cNvSpPr>
          <p:nvPr>
            <p:ph type="title"/>
          </p:nvPr>
        </p:nvSpPr>
        <p:spPr/>
        <p:txBody>
          <a:bodyPr/>
          <a:lstStyle/>
          <a:p>
            <a:r>
              <a:rPr lang="en-US" dirty="0"/>
              <a:t>Trainee Status (Posters)</a:t>
            </a:r>
          </a:p>
        </p:txBody>
      </p:sp>
      <p:sp>
        <p:nvSpPr>
          <p:cNvPr id="3" name="Text Placeholder 2">
            <a:extLst>
              <a:ext uri="{FF2B5EF4-FFF2-40B4-BE49-F238E27FC236}">
                <a16:creationId xmlns:a16="http://schemas.microsoft.com/office/drawing/2014/main" xmlns="" id="{E45F8EFF-373C-B61D-F636-5276D3B95BBA}"/>
              </a:ext>
            </a:extLst>
          </p:cNvPr>
          <p:cNvSpPr>
            <a:spLocks noGrp="1"/>
          </p:cNvSpPr>
          <p:nvPr>
            <p:ph sz="half" idx="2"/>
          </p:nvPr>
        </p:nvSpPr>
        <p:spPr/>
        <p:txBody>
          <a:bodyPr>
            <a:normAutofit/>
          </a:bodyPr>
          <a:lstStyle/>
          <a:p>
            <a:r>
              <a:rPr lang="en-US" sz="3200" dirty="0">
                <a:solidFill>
                  <a:srgbClr val="000000"/>
                </a:solidFill>
                <a:effectLst/>
                <a:latin typeface="Calibri" panose="020F0502020204030204" pitchFamily="34" charset="0"/>
                <a:ea typeface="Calibri" panose="020F0502020204030204" pitchFamily="34" charset="0"/>
              </a:rPr>
              <a:t>To be considered a Trainee Poster and eligible for a Trainee Poster Award:</a:t>
            </a:r>
          </a:p>
          <a:p>
            <a:pPr lvl="1"/>
            <a:r>
              <a:rPr lang="en-US" sz="2800" dirty="0">
                <a:solidFill>
                  <a:srgbClr val="000000"/>
                </a:solidFill>
                <a:latin typeface="Calibri" panose="020F0502020204030204" pitchFamily="34" charset="0"/>
                <a:ea typeface="Calibri" panose="020F0502020204030204" pitchFamily="34" charset="0"/>
              </a:rPr>
              <a:t>Trainee designation refers to students, residents, and fellows</a:t>
            </a:r>
          </a:p>
          <a:p>
            <a:pPr lvl="1"/>
            <a:r>
              <a:rPr lang="en-US" sz="2800" dirty="0">
                <a:solidFill>
                  <a:srgbClr val="000000"/>
                </a:solidFill>
                <a:effectLst/>
                <a:latin typeface="Calibri" panose="020F0502020204030204" pitchFamily="34" charset="0"/>
                <a:ea typeface="Calibri" panose="020F0502020204030204" pitchFamily="34" charset="0"/>
              </a:rPr>
              <a:t>Must be at trainee level </a:t>
            </a:r>
            <a:r>
              <a:rPr lang="en-US" sz="2800" u="sng" dirty="0">
                <a:solidFill>
                  <a:srgbClr val="000000"/>
                </a:solidFill>
                <a:effectLst/>
                <a:latin typeface="Calibri" panose="020F0502020204030204" pitchFamily="34" charset="0"/>
                <a:ea typeface="Calibri" panose="020F0502020204030204" pitchFamily="34" charset="0"/>
              </a:rPr>
              <a:t>at time of submission</a:t>
            </a:r>
          </a:p>
          <a:p>
            <a:pPr lvl="1"/>
            <a:r>
              <a:rPr lang="en-US" sz="2800" dirty="0">
                <a:solidFill>
                  <a:srgbClr val="000000"/>
                </a:solidFill>
                <a:effectLst/>
                <a:latin typeface="Calibri" panose="020F0502020204030204" pitchFamily="34" charset="0"/>
                <a:ea typeface="Calibri" panose="020F0502020204030204" pitchFamily="34" charset="0"/>
              </a:rPr>
              <a:t>Trainee must be a substantial contributor to the work</a:t>
            </a:r>
          </a:p>
          <a:p>
            <a:pPr lvl="1"/>
            <a:r>
              <a:rPr lang="en-US" sz="2800" dirty="0">
                <a:solidFill>
                  <a:srgbClr val="000000"/>
                </a:solidFill>
                <a:latin typeface="Calibri" panose="020F0502020204030204" pitchFamily="34" charset="0"/>
                <a:ea typeface="Calibri" panose="020F0502020204030204" pitchFamily="34" charset="0"/>
              </a:rPr>
              <a:t>Trainee must be</a:t>
            </a:r>
            <a:r>
              <a:rPr lang="en-US" sz="2800" dirty="0">
                <a:solidFill>
                  <a:srgbClr val="000000"/>
                </a:solidFill>
                <a:effectLst/>
                <a:latin typeface="Calibri" panose="020F0502020204030204" pitchFamily="34" charset="0"/>
                <a:ea typeface="Calibri" panose="020F0502020204030204" pitchFamily="34" charset="0"/>
              </a:rPr>
              <a:t> the first author on the abstract, and the presenter of the poster at the ACLP meeting.</a:t>
            </a:r>
            <a:endParaRPr lang="en-US" sz="3600" dirty="0"/>
          </a:p>
        </p:txBody>
      </p:sp>
      <p:sp>
        <p:nvSpPr>
          <p:cNvPr id="4" name="Slide Number Placeholder 3">
            <a:extLst>
              <a:ext uri="{FF2B5EF4-FFF2-40B4-BE49-F238E27FC236}">
                <a16:creationId xmlns:a16="http://schemas.microsoft.com/office/drawing/2014/main" xmlns="" id="{C68ACE8B-921A-FF50-7F51-90E84B3388BE}"/>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16</a:t>
            </a:fld>
            <a:endParaRPr lang="en-US"/>
          </a:p>
        </p:txBody>
      </p:sp>
    </p:spTree>
    <p:extLst>
      <p:ext uri="{BB962C8B-B14F-4D97-AF65-F5344CB8AC3E}">
        <p14:creationId xmlns:p14="http://schemas.microsoft.com/office/powerpoint/2010/main" val="1330582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D3080-1F1D-2B46-6D66-F29FDEB4CFF8}"/>
              </a:ext>
            </a:extLst>
          </p:cNvPr>
          <p:cNvSpPr>
            <a:spLocks noGrp="1"/>
          </p:cNvSpPr>
          <p:nvPr>
            <p:ph type="title"/>
          </p:nvPr>
        </p:nvSpPr>
        <p:spPr/>
        <p:txBody>
          <a:bodyPr>
            <a:normAutofit/>
          </a:bodyPr>
          <a:lstStyle/>
          <a:p>
            <a:r>
              <a:rPr lang="en-US" dirty="0"/>
              <a:t>Evaluation of submissions	</a:t>
            </a:r>
          </a:p>
        </p:txBody>
      </p:sp>
      <p:sp>
        <p:nvSpPr>
          <p:cNvPr id="3" name="Text Placeholder 2">
            <a:extLst>
              <a:ext uri="{FF2B5EF4-FFF2-40B4-BE49-F238E27FC236}">
                <a16:creationId xmlns:a16="http://schemas.microsoft.com/office/drawing/2014/main" xmlns="" id="{C32D1D17-668E-7224-47D6-C526137F67E3}"/>
              </a:ext>
            </a:extLst>
          </p:cNvPr>
          <p:cNvSpPr>
            <a:spLocks noGrp="1"/>
          </p:cNvSpPr>
          <p:nvPr>
            <p:ph sz="half" idx="2"/>
          </p:nvPr>
        </p:nvSpPr>
        <p:spPr>
          <a:xfrm>
            <a:off x="838200" y="2417328"/>
            <a:ext cx="10515600" cy="4202804"/>
          </a:xfrm>
        </p:spPr>
        <p:txBody>
          <a:bodyPr>
            <a:normAutofit/>
          </a:bodyPr>
          <a:lstStyle/>
          <a:p>
            <a:r>
              <a:rPr lang="en-US" dirty="0"/>
              <a:t>Criteria</a:t>
            </a:r>
          </a:p>
          <a:p>
            <a:pPr lvl="1"/>
            <a:r>
              <a:rPr lang="en-US" dirty="0"/>
              <a:t>Clinical Applicability (Relevance to CL Psychiatry)</a:t>
            </a:r>
          </a:p>
          <a:p>
            <a:pPr lvl="1"/>
            <a:r>
              <a:rPr lang="en-US" dirty="0"/>
              <a:t>Originality </a:t>
            </a:r>
          </a:p>
          <a:p>
            <a:pPr lvl="1"/>
            <a:r>
              <a:rPr lang="en-US" dirty="0"/>
              <a:t>Scientific rigor (design, data, analysis)</a:t>
            </a:r>
          </a:p>
          <a:p>
            <a:pPr lvl="1"/>
            <a:r>
              <a:rPr lang="en-US" dirty="0"/>
              <a:t>Clarity of writing</a:t>
            </a:r>
          </a:p>
          <a:p>
            <a:pPr lvl="1"/>
            <a:r>
              <a:rPr lang="en-US" dirty="0"/>
              <a:t>DEI Contribution (content and/or presenter(s))</a:t>
            </a:r>
          </a:p>
          <a:p>
            <a:r>
              <a:rPr lang="en-US" dirty="0"/>
              <a:t>In person (posters):</a:t>
            </a:r>
          </a:p>
          <a:p>
            <a:pPr lvl="1"/>
            <a:r>
              <a:rPr lang="en-US" dirty="0"/>
              <a:t>Knowledge of project/content</a:t>
            </a:r>
          </a:p>
          <a:p>
            <a:pPr lvl="1"/>
            <a:r>
              <a:rPr lang="en-US" dirty="0"/>
              <a:t>Answers to questions from reviewer</a:t>
            </a:r>
          </a:p>
          <a:p>
            <a:endParaRPr lang="en-US" dirty="0"/>
          </a:p>
        </p:txBody>
      </p:sp>
      <p:sp>
        <p:nvSpPr>
          <p:cNvPr id="4" name="Slide Number Placeholder 3">
            <a:extLst>
              <a:ext uri="{FF2B5EF4-FFF2-40B4-BE49-F238E27FC236}">
                <a16:creationId xmlns:a16="http://schemas.microsoft.com/office/drawing/2014/main" xmlns="" id="{1B5554FC-D56B-BC7E-DC58-60FCFFD20D2C}"/>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17</a:t>
            </a:fld>
            <a:endParaRPr lang="en-US"/>
          </a:p>
        </p:txBody>
      </p:sp>
    </p:spTree>
    <p:extLst>
      <p:ext uri="{BB962C8B-B14F-4D97-AF65-F5344CB8AC3E}">
        <p14:creationId xmlns:p14="http://schemas.microsoft.com/office/powerpoint/2010/main" val="235323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04DBD3-0794-DFFB-C178-AA7793CFB940}"/>
              </a:ext>
            </a:extLst>
          </p:cNvPr>
          <p:cNvSpPr>
            <a:spLocks noGrp="1"/>
          </p:cNvSpPr>
          <p:nvPr>
            <p:ph type="title"/>
          </p:nvPr>
        </p:nvSpPr>
        <p:spPr/>
        <p:txBody>
          <a:bodyPr/>
          <a:lstStyle/>
          <a:p>
            <a:r>
              <a:rPr lang="en-US" dirty="0"/>
              <a:t>Mentoring</a:t>
            </a:r>
          </a:p>
        </p:txBody>
      </p:sp>
      <p:sp>
        <p:nvSpPr>
          <p:cNvPr id="3" name="Text Placeholder 2">
            <a:extLst>
              <a:ext uri="{FF2B5EF4-FFF2-40B4-BE49-F238E27FC236}">
                <a16:creationId xmlns:a16="http://schemas.microsoft.com/office/drawing/2014/main" xmlns="" id="{E946852B-AEC2-D5D1-3C70-393D6DB70A7A}"/>
              </a:ext>
            </a:extLst>
          </p:cNvPr>
          <p:cNvSpPr>
            <a:spLocks noGrp="1"/>
          </p:cNvSpPr>
          <p:nvPr>
            <p:ph sz="half" idx="2"/>
          </p:nvPr>
        </p:nvSpPr>
        <p:spPr>
          <a:xfrm>
            <a:off x="838200" y="2628954"/>
            <a:ext cx="10515600" cy="3779551"/>
          </a:xfrm>
        </p:spPr>
        <p:txBody>
          <a:bodyPr>
            <a:normAutofit/>
          </a:bodyPr>
          <a:lstStyle/>
          <a:p>
            <a:r>
              <a:rPr lang="en-US" sz="3200" dirty="0"/>
              <a:t>“In house”</a:t>
            </a:r>
          </a:p>
          <a:p>
            <a:pPr lvl="1"/>
            <a:r>
              <a:rPr lang="en-US" sz="2800" dirty="0"/>
              <a:t>Trainees – make use of your co-authors/mentors involved with the project</a:t>
            </a:r>
          </a:p>
          <a:p>
            <a:r>
              <a:rPr lang="en-US" sz="3200" dirty="0"/>
              <a:t>From ACLP (Poster committee)</a:t>
            </a:r>
          </a:p>
          <a:p>
            <a:pPr lvl="1"/>
            <a:r>
              <a:rPr lang="en-US" sz="2800" dirty="0"/>
              <a:t>At abstract submission, can select interest in Mentoring </a:t>
            </a:r>
          </a:p>
          <a:p>
            <a:pPr lvl="1"/>
            <a:r>
              <a:rPr lang="en-US" sz="2800" dirty="0"/>
              <a:t>Selected abstract authors will be contacted to provide mentoring on abstract content and preparation of the poster.</a:t>
            </a:r>
          </a:p>
        </p:txBody>
      </p:sp>
      <p:sp>
        <p:nvSpPr>
          <p:cNvPr id="4" name="Slide Number Placeholder 3">
            <a:extLst>
              <a:ext uri="{FF2B5EF4-FFF2-40B4-BE49-F238E27FC236}">
                <a16:creationId xmlns:a16="http://schemas.microsoft.com/office/drawing/2014/main" xmlns="" id="{17F959E6-398E-A36B-844F-0C69CED3A2DF}"/>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18</a:t>
            </a:fld>
            <a:endParaRPr lang="en-US"/>
          </a:p>
        </p:txBody>
      </p:sp>
    </p:spTree>
    <p:extLst>
      <p:ext uri="{BB962C8B-B14F-4D97-AF65-F5344CB8AC3E}">
        <p14:creationId xmlns:p14="http://schemas.microsoft.com/office/powerpoint/2010/main" val="57440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A62077-93FA-980A-0A9E-DA83E32A0191}"/>
              </a:ext>
            </a:extLst>
          </p:cNvPr>
          <p:cNvSpPr>
            <a:spLocks noGrp="1"/>
          </p:cNvSpPr>
          <p:nvPr>
            <p:ph type="title"/>
          </p:nvPr>
        </p:nvSpPr>
        <p:spPr/>
        <p:txBody>
          <a:bodyPr/>
          <a:lstStyle/>
          <a:p>
            <a:r>
              <a:rPr lang="en-US" dirty="0"/>
              <a:t>Poster Awards</a:t>
            </a:r>
          </a:p>
        </p:txBody>
      </p:sp>
      <p:sp>
        <p:nvSpPr>
          <p:cNvPr id="3" name="Text Placeholder 2">
            <a:extLst>
              <a:ext uri="{FF2B5EF4-FFF2-40B4-BE49-F238E27FC236}">
                <a16:creationId xmlns:a16="http://schemas.microsoft.com/office/drawing/2014/main" xmlns="" id="{D752A91C-2D65-3496-F0DE-171E64CA4201}"/>
              </a:ext>
            </a:extLst>
          </p:cNvPr>
          <p:cNvSpPr>
            <a:spLocks noGrp="1"/>
          </p:cNvSpPr>
          <p:nvPr>
            <p:ph sz="half" idx="2"/>
          </p:nvPr>
        </p:nvSpPr>
        <p:spPr>
          <a:xfrm>
            <a:off x="838200" y="2584158"/>
            <a:ext cx="10515600" cy="3779551"/>
          </a:xfrm>
        </p:spPr>
        <p:txBody>
          <a:bodyPr/>
          <a:lstStyle/>
          <a:p>
            <a:r>
              <a:rPr lang="en-US" dirty="0"/>
              <a:t>Complete poster must be uploaded by October 15, 2023 to be eligible/graded.</a:t>
            </a:r>
          </a:p>
          <a:p>
            <a:r>
              <a:rPr lang="en-US" dirty="0"/>
              <a:t>On site grading component at the live poster session</a:t>
            </a:r>
          </a:p>
          <a:p>
            <a:r>
              <a:rPr lang="en-US" dirty="0"/>
              <a:t>Award categories:</a:t>
            </a:r>
          </a:p>
          <a:p>
            <a:pPr lvl="1"/>
            <a:r>
              <a:rPr lang="en-US" dirty="0"/>
              <a:t>General Poster Award</a:t>
            </a:r>
          </a:p>
          <a:p>
            <a:pPr lvl="1"/>
            <a:r>
              <a:rPr lang="en-US" dirty="0"/>
              <a:t>Trainee Poster Award</a:t>
            </a:r>
          </a:p>
          <a:p>
            <a:pPr lvl="1"/>
            <a:r>
              <a:rPr lang="en-US" dirty="0"/>
              <a:t>Case Report Poster Award</a:t>
            </a:r>
          </a:p>
        </p:txBody>
      </p:sp>
      <p:sp>
        <p:nvSpPr>
          <p:cNvPr id="4" name="Slide Number Placeholder 3">
            <a:extLst>
              <a:ext uri="{FF2B5EF4-FFF2-40B4-BE49-F238E27FC236}">
                <a16:creationId xmlns:a16="http://schemas.microsoft.com/office/drawing/2014/main" xmlns="" id="{A9F39930-FCE7-BDAC-8533-FDE623B2BB00}"/>
              </a:ext>
            </a:extLst>
          </p:cNvPr>
          <p:cNvSpPr>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19</a:t>
            </a:fld>
            <a:endParaRPr lang="en-US"/>
          </a:p>
        </p:txBody>
      </p:sp>
    </p:spTree>
    <p:extLst>
      <p:ext uri="{BB962C8B-B14F-4D97-AF65-F5344CB8AC3E}">
        <p14:creationId xmlns:p14="http://schemas.microsoft.com/office/powerpoint/2010/main" val="13068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p:txBody>
          <a:bodyPr>
            <a:normAutofit fontScale="90000"/>
          </a:bodyPr>
          <a:lstStyle/>
          <a:p>
            <a:r>
              <a:rPr lang="en-US" dirty="0"/>
              <a:t>ACLP Mentorship Workshop Series</a:t>
            </a:r>
            <a:endParaRPr lang="en-US" dirty="0"/>
          </a:p>
        </p:txBody>
      </p:sp>
      <p:sp>
        <p:nvSpPr>
          <p:cNvPr id="3" name="Content Placeholder 2">
            <a:extLst>
              <a:ext uri="{FF2B5EF4-FFF2-40B4-BE49-F238E27FC236}">
                <a16:creationId xmlns:a16="http://schemas.microsoft.com/office/drawing/2014/main" xmlns="" id="{4CB324F9-76B7-4869-9EC2-E0D47572F42F}"/>
              </a:ext>
            </a:extLst>
          </p:cNvPr>
          <p:cNvSpPr>
            <a:spLocks noGrp="1"/>
          </p:cNvSpPr>
          <p:nvPr>
            <p:ph idx="1"/>
          </p:nvPr>
        </p:nvSpPr>
        <p:spPr>
          <a:xfrm>
            <a:off x="3927951" y="2321070"/>
            <a:ext cx="7751431" cy="4414692"/>
          </a:xfrm>
        </p:spPr>
        <p:txBody>
          <a:bodyPr/>
          <a:lstStyle/>
          <a:p>
            <a:pPr marL="0" indent="0" algn="ctr">
              <a:buNone/>
            </a:pPr>
            <a:r>
              <a:rPr lang="en-US" sz="4400" b="1" dirty="0" smtClean="0"/>
              <a:t>Best </a:t>
            </a:r>
            <a:r>
              <a:rPr lang="en-US" sz="4400" b="1" dirty="0"/>
              <a:t>Practices for Developing </a:t>
            </a:r>
            <a:endParaRPr lang="en-US" sz="4400" b="1" dirty="0" smtClean="0"/>
          </a:p>
          <a:p>
            <a:pPr marL="0" indent="0" algn="ctr">
              <a:buNone/>
            </a:pPr>
            <a:r>
              <a:rPr lang="en-US" sz="4400" b="1" dirty="0" smtClean="0"/>
              <a:t>Annual </a:t>
            </a:r>
            <a:r>
              <a:rPr lang="en-US" sz="4400" b="1" dirty="0"/>
              <a:t>Meeting </a:t>
            </a:r>
            <a:r>
              <a:rPr lang="en-US" sz="4400" b="1" dirty="0" smtClean="0"/>
              <a:t>Submissions</a:t>
            </a:r>
          </a:p>
          <a:p>
            <a:pPr marL="0" indent="0" algn="ctr">
              <a:buNone/>
            </a:pPr>
            <a:endParaRPr lang="en-US" dirty="0" smtClean="0"/>
          </a:p>
          <a:p>
            <a:pPr marL="0" indent="0" algn="ctr">
              <a:buNone/>
            </a:pPr>
            <a:endParaRPr lang="en-US" dirty="0"/>
          </a:p>
          <a:p>
            <a:pPr marL="0" indent="0" algn="ctr">
              <a:buNone/>
            </a:pPr>
            <a:endParaRPr lang="en-US" dirty="0"/>
          </a:p>
          <a:p>
            <a:pPr marL="0" indent="0" algn="ctr">
              <a:buNone/>
            </a:pPr>
            <a:r>
              <a:rPr lang="en-US" i="1" dirty="0" smtClean="0"/>
              <a:t>Sponsors: Mentorship Subcommittee, Annual Meeting Committee, DEI Subcommittee</a:t>
            </a:r>
            <a:endParaRPr lang="en-US" i="1" dirty="0"/>
          </a:p>
        </p:txBody>
      </p:sp>
    </p:spTree>
    <p:extLst>
      <p:ext uri="{BB962C8B-B14F-4D97-AF65-F5344CB8AC3E}">
        <p14:creationId xmlns:p14="http://schemas.microsoft.com/office/powerpoint/2010/main" val="3969162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p:txBody>
          <a:bodyPr>
            <a:noAutofit/>
          </a:bodyPr>
          <a:lstStyle/>
          <a:p>
            <a:r>
              <a:rPr lang="en-US" sz="4800" i="1" dirty="0"/>
              <a:t>Integrating Care and Evidence Across the Lifespan</a:t>
            </a:r>
            <a:endParaRPr lang="en-US" sz="4800" dirty="0"/>
          </a:p>
        </p:txBody>
      </p:sp>
      <p:sp>
        <p:nvSpPr>
          <p:cNvPr id="3" name="Content Placeholder 2">
            <a:extLst>
              <a:ext uri="{FF2B5EF4-FFF2-40B4-BE49-F238E27FC236}">
                <a16:creationId xmlns:a16="http://schemas.microsoft.com/office/drawing/2014/main" xmlns="" id="{4CB324F9-76B7-4869-9EC2-E0D47572F42F}"/>
              </a:ext>
            </a:extLst>
          </p:cNvPr>
          <p:cNvSpPr>
            <a:spLocks noGrp="1"/>
          </p:cNvSpPr>
          <p:nvPr>
            <p:ph idx="1"/>
          </p:nvPr>
        </p:nvSpPr>
        <p:spPr>
          <a:xfrm>
            <a:off x="3927950" y="2421228"/>
            <a:ext cx="7751431" cy="4414692"/>
          </a:xfrm>
        </p:spPr>
        <p:txBody>
          <a:bodyPr>
            <a:normAutofit lnSpcReduction="10000"/>
          </a:bodyPr>
          <a:lstStyle/>
          <a:p>
            <a:pPr marL="0" indent="0" algn="l">
              <a:buNone/>
            </a:pPr>
            <a:r>
              <a:rPr lang="en-US" b="1" dirty="0"/>
              <a:t>Anne Gross MD</a:t>
            </a:r>
          </a:p>
          <a:p>
            <a:pPr marL="0" indent="0" algn="l">
              <a:buNone/>
            </a:pPr>
            <a:r>
              <a:rPr lang="en-US" dirty="0"/>
              <a:t>Chair, Workshops &amp; Symposia</a:t>
            </a:r>
          </a:p>
          <a:p>
            <a:pPr marL="0" indent="0" algn="l">
              <a:buNone/>
            </a:pPr>
            <a:r>
              <a:rPr lang="en-US" dirty="0"/>
              <a:t>Associate Professor, Oregon Health &amp; Science University</a:t>
            </a:r>
          </a:p>
          <a:p>
            <a:pPr algn="l"/>
            <a:endParaRPr lang="en-US" dirty="0"/>
          </a:p>
          <a:p>
            <a:pPr marL="0" indent="0" algn="l">
              <a:buNone/>
            </a:pPr>
            <a:r>
              <a:rPr lang="en-US" b="1" dirty="0"/>
              <a:t>Natalie </a:t>
            </a:r>
            <a:r>
              <a:rPr lang="en-US" b="1" dirty="0" err="1"/>
              <a:t>Jacobowski</a:t>
            </a:r>
            <a:r>
              <a:rPr lang="en-US" b="1" dirty="0"/>
              <a:t>, MD</a:t>
            </a:r>
          </a:p>
          <a:p>
            <a:pPr marL="0" indent="0" algn="l">
              <a:buNone/>
            </a:pPr>
            <a:r>
              <a:rPr lang="en-US" dirty="0"/>
              <a:t>Vice-Chair, Workshops &amp; Symposia</a:t>
            </a:r>
          </a:p>
          <a:p>
            <a:pPr marL="0" indent="0" algn="l">
              <a:buNone/>
            </a:pPr>
            <a:r>
              <a:rPr lang="en-US" dirty="0"/>
              <a:t>Assistant Professor, Ohio State School of Medicine</a:t>
            </a:r>
          </a:p>
          <a:p>
            <a:pPr marL="0" indent="0" algn="l">
              <a:buNone/>
            </a:pPr>
            <a:r>
              <a:rPr lang="en-US" dirty="0"/>
              <a:t>Nationwide Children’s Hospital</a:t>
            </a:r>
          </a:p>
        </p:txBody>
      </p:sp>
    </p:spTree>
    <p:extLst>
      <p:ext uri="{BB962C8B-B14F-4D97-AF65-F5344CB8AC3E}">
        <p14:creationId xmlns:p14="http://schemas.microsoft.com/office/powerpoint/2010/main" val="177560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normAutofit fontScale="90000"/>
          </a:bodyPr>
          <a:lstStyle/>
          <a:p>
            <a:r>
              <a:rPr lang="en-US" sz="4400" dirty="0"/>
              <a:t>General guidance on workshops and symposia</a:t>
            </a:r>
            <a:endParaRPr lang="en-US" dirty="0"/>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lnSpcReduction="10000"/>
          </a:bodyPr>
          <a:lstStyle/>
          <a:p>
            <a:r>
              <a:rPr lang="en-US" dirty="0"/>
              <a:t>Majority of content targeted to general CL psychiatrists </a:t>
            </a:r>
          </a:p>
          <a:p>
            <a:r>
              <a:rPr lang="en-US" dirty="0"/>
              <a:t>Presentations that incorporate the theme will be prioritized:</a:t>
            </a:r>
          </a:p>
          <a:p>
            <a:pPr lvl="1"/>
            <a:r>
              <a:rPr lang="en-US" dirty="0"/>
              <a:t>Neuropsychiatric illness across the lifespan</a:t>
            </a:r>
          </a:p>
          <a:p>
            <a:pPr lvl="1"/>
            <a:r>
              <a:rPr lang="en-US" dirty="0"/>
              <a:t>Consideration of developmental perspective</a:t>
            </a:r>
          </a:p>
          <a:p>
            <a:pPr lvl="1"/>
            <a:r>
              <a:rPr lang="en-US" dirty="0"/>
              <a:t>Focus on evidence-based practice</a:t>
            </a:r>
          </a:p>
          <a:p>
            <a:r>
              <a:rPr lang="en-US" dirty="0"/>
              <a:t>Presenters should attempt to address healthcare inequities in the topic being presented</a:t>
            </a:r>
          </a:p>
          <a:p>
            <a:r>
              <a:rPr lang="en-US" dirty="0"/>
              <a:t>Speaker roster should reflect the diversity of our Academy via speakers of diverse identity, geography, institution, and career stage</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1131135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noAutofit/>
          </a:bodyPr>
          <a:lstStyle/>
          <a:p>
            <a:r>
              <a:rPr lang="en-US" sz="3200" dirty="0"/>
              <a:t>What is the difference between workshops and symposia?</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22</a:t>
            </a:fld>
            <a:endParaRPr lang="en-US">
              <a:solidFill>
                <a:prstClr val="black">
                  <a:tint val="75000"/>
                </a:prstClr>
              </a:solidFill>
            </a:endParaRPr>
          </a:p>
        </p:txBody>
      </p:sp>
      <p:sp>
        <p:nvSpPr>
          <p:cNvPr id="9" name="Text Placeholder 3">
            <a:extLst>
              <a:ext uri="{FF2B5EF4-FFF2-40B4-BE49-F238E27FC236}">
                <a16:creationId xmlns:a16="http://schemas.microsoft.com/office/drawing/2014/main" xmlns="" id="{77D382EB-7CBB-34C5-1034-C6BE28C2A558}"/>
              </a:ext>
            </a:extLst>
          </p:cNvPr>
          <p:cNvSpPr txBox="1">
            <a:spLocks/>
          </p:cNvSpPr>
          <p:nvPr/>
        </p:nvSpPr>
        <p:spPr>
          <a:xfrm>
            <a:off x="838200" y="2339271"/>
            <a:ext cx="5157787" cy="823912"/>
          </a:xfrm>
          <a:prstGeom prst="rect">
            <a:avLst/>
          </a:prstGeom>
        </p:spPr>
        <p:txBody>
          <a:bodyPr/>
          <a:lstStyle>
            <a:lvl1pPr marL="228600" indent="-228600" algn="l" defTabSz="914400" rtl="0" eaLnBrk="1" latinLnBrk="0" hangingPunct="1">
              <a:lnSpc>
                <a:spcPct val="90000"/>
              </a:lnSpc>
              <a:spcBef>
                <a:spcPts val="1000"/>
              </a:spcBef>
              <a:buClr>
                <a:srgbClr val="02B256"/>
              </a:buClr>
              <a:buFont typeface="Arial" panose="020B0604020202020204" pitchFamily="34" charset="0"/>
              <a:buChar char="•"/>
              <a:defRPr sz="2800" b="0" i="0" kern="1200">
                <a:solidFill>
                  <a:schemeClr val="tx1"/>
                </a:solidFill>
                <a:latin typeface="+mn-lt"/>
                <a:ea typeface="Aktiv Grotesk Light" panose="020B0404020202020204" pitchFamily="34" charset="0"/>
                <a:cs typeface="Aktiv Grotesk Light" panose="020B0404020202020204" pitchFamily="34" charset="0"/>
              </a:defRPr>
            </a:lvl1pPr>
            <a:lvl2pPr marL="685800" indent="-228600" algn="l" defTabSz="914400" rtl="0" eaLnBrk="1" latinLnBrk="0" hangingPunct="1">
              <a:lnSpc>
                <a:spcPct val="90000"/>
              </a:lnSpc>
              <a:spcBef>
                <a:spcPts val="500"/>
              </a:spcBef>
              <a:buClr>
                <a:srgbClr val="02B256"/>
              </a:buClr>
              <a:buFont typeface="Arial" panose="020B0604020202020204" pitchFamily="34" charset="0"/>
              <a:buChar char="•"/>
              <a:defRPr sz="2400" b="0" i="0" kern="1200">
                <a:solidFill>
                  <a:schemeClr val="tx1"/>
                </a:solidFill>
                <a:latin typeface="+mn-lt"/>
                <a:ea typeface="Aktiv Grotesk Light" panose="020B0404020202020204" pitchFamily="34" charset="0"/>
                <a:cs typeface="Aktiv Grotesk Light" panose="020B0404020202020204" pitchFamily="34" charset="0"/>
              </a:defRPr>
            </a:lvl2pPr>
            <a:lvl3pPr marL="1143000" indent="-228600" algn="l" defTabSz="914400" rtl="0" eaLnBrk="1" latinLnBrk="0" hangingPunct="1">
              <a:lnSpc>
                <a:spcPct val="90000"/>
              </a:lnSpc>
              <a:spcBef>
                <a:spcPts val="500"/>
              </a:spcBef>
              <a:buClr>
                <a:srgbClr val="02B256"/>
              </a:buClr>
              <a:buFont typeface="Arial" panose="020B0604020202020204" pitchFamily="34" charset="0"/>
              <a:buChar char="•"/>
              <a:defRPr sz="2000" b="0" i="0" kern="1200">
                <a:solidFill>
                  <a:schemeClr val="tx1"/>
                </a:solidFill>
                <a:latin typeface="+mn-lt"/>
                <a:ea typeface="Aktiv Grotesk Light" panose="020B0404020202020204" pitchFamily="34" charset="0"/>
                <a:cs typeface="Aktiv Grotesk Light" panose="020B0404020202020204" pitchFamily="34" charset="0"/>
              </a:defRPr>
            </a:lvl3pPr>
            <a:lvl4pPr marL="16002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4pPr>
            <a:lvl5pPr marL="20574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rgbClr val="1FB258"/>
                </a:solidFill>
              </a:rPr>
              <a:t>Workshops</a:t>
            </a:r>
          </a:p>
        </p:txBody>
      </p:sp>
      <p:sp>
        <p:nvSpPr>
          <p:cNvPr id="10" name="Content Placeholder 2">
            <a:extLst>
              <a:ext uri="{FF2B5EF4-FFF2-40B4-BE49-F238E27FC236}">
                <a16:creationId xmlns:a16="http://schemas.microsoft.com/office/drawing/2014/main" xmlns="" id="{275E3978-926F-A47B-5E2E-8AC97C0D3C6D}"/>
              </a:ext>
            </a:extLst>
          </p:cNvPr>
          <p:cNvSpPr>
            <a:spLocks noGrp="1"/>
          </p:cNvSpPr>
          <p:nvPr>
            <p:ph sz="half" idx="2"/>
          </p:nvPr>
        </p:nvSpPr>
        <p:spPr>
          <a:xfrm>
            <a:off x="838200" y="3163183"/>
            <a:ext cx="5157787" cy="3684588"/>
          </a:xfrm>
        </p:spPr>
        <p:txBody>
          <a:bodyPr>
            <a:normAutofit fontScale="92500" lnSpcReduction="20000"/>
          </a:bodyPr>
          <a:lstStyle/>
          <a:p>
            <a:r>
              <a:rPr lang="en-US" dirty="0"/>
              <a:t>In person required</a:t>
            </a:r>
          </a:p>
          <a:p>
            <a:r>
              <a:rPr lang="en-US" dirty="0"/>
              <a:t>Highly relevant, hot topics</a:t>
            </a:r>
          </a:p>
          <a:p>
            <a:r>
              <a:rPr lang="en-US" dirty="0"/>
              <a:t>Interactive, transformational, peer to peer learning experiences</a:t>
            </a:r>
          </a:p>
          <a:p>
            <a:r>
              <a:rPr lang="en-US" dirty="0"/>
              <a:t>Consider: </a:t>
            </a:r>
          </a:p>
          <a:p>
            <a:pPr lvl="1"/>
            <a:r>
              <a:rPr lang="en-US" dirty="0"/>
              <a:t>What % of session that will be interactive?</a:t>
            </a:r>
          </a:p>
          <a:p>
            <a:pPr lvl="1"/>
            <a:r>
              <a:rPr lang="en-US" dirty="0"/>
              <a:t>What is the interaction/learning design plan? </a:t>
            </a:r>
          </a:p>
          <a:p>
            <a:pPr lvl="1"/>
            <a:r>
              <a:rPr lang="en-US" dirty="0"/>
              <a:t> How is learning-centric engagement promoted?</a:t>
            </a:r>
          </a:p>
          <a:p>
            <a:pPr>
              <a:buFontTx/>
              <a:buChar char="-"/>
            </a:pPr>
            <a:endParaRPr lang="en-US" dirty="0"/>
          </a:p>
        </p:txBody>
      </p:sp>
      <p:sp>
        <p:nvSpPr>
          <p:cNvPr id="11" name="Text Placeholder 4">
            <a:extLst>
              <a:ext uri="{FF2B5EF4-FFF2-40B4-BE49-F238E27FC236}">
                <a16:creationId xmlns:a16="http://schemas.microsoft.com/office/drawing/2014/main" xmlns="" id="{A9A91393-5FF7-F9B2-5431-62AE136BB5C7}"/>
              </a:ext>
            </a:extLst>
          </p:cNvPr>
          <p:cNvSpPr txBox="1">
            <a:spLocks/>
          </p:cNvSpPr>
          <p:nvPr/>
        </p:nvSpPr>
        <p:spPr>
          <a:xfrm>
            <a:off x="6170612" y="2339271"/>
            <a:ext cx="5183188" cy="823912"/>
          </a:xfrm>
          <a:prstGeom prst="rect">
            <a:avLst/>
          </a:prstGeom>
        </p:spPr>
        <p:txBody>
          <a:bodyPr/>
          <a:lstStyle>
            <a:lvl1pPr marL="228600" indent="-228600" algn="l" defTabSz="914400" rtl="0" eaLnBrk="1" latinLnBrk="0" hangingPunct="1">
              <a:lnSpc>
                <a:spcPct val="90000"/>
              </a:lnSpc>
              <a:spcBef>
                <a:spcPts val="1000"/>
              </a:spcBef>
              <a:buClr>
                <a:srgbClr val="02B256"/>
              </a:buClr>
              <a:buFont typeface="Arial" panose="020B0604020202020204" pitchFamily="34" charset="0"/>
              <a:buChar char="•"/>
              <a:defRPr sz="2800" b="0" i="0" kern="1200">
                <a:solidFill>
                  <a:schemeClr val="tx1"/>
                </a:solidFill>
                <a:latin typeface="+mn-lt"/>
                <a:ea typeface="Aktiv Grotesk Light" panose="020B0404020202020204" pitchFamily="34" charset="0"/>
                <a:cs typeface="Aktiv Grotesk Light" panose="020B0404020202020204" pitchFamily="34" charset="0"/>
              </a:defRPr>
            </a:lvl1pPr>
            <a:lvl2pPr marL="685800" indent="-228600" algn="l" defTabSz="914400" rtl="0" eaLnBrk="1" latinLnBrk="0" hangingPunct="1">
              <a:lnSpc>
                <a:spcPct val="90000"/>
              </a:lnSpc>
              <a:spcBef>
                <a:spcPts val="500"/>
              </a:spcBef>
              <a:buClr>
                <a:srgbClr val="02B256"/>
              </a:buClr>
              <a:buFont typeface="Arial" panose="020B0604020202020204" pitchFamily="34" charset="0"/>
              <a:buChar char="•"/>
              <a:defRPr sz="2400" b="0" i="0" kern="1200">
                <a:solidFill>
                  <a:schemeClr val="tx1"/>
                </a:solidFill>
                <a:latin typeface="+mn-lt"/>
                <a:ea typeface="Aktiv Grotesk Light" panose="020B0404020202020204" pitchFamily="34" charset="0"/>
                <a:cs typeface="Aktiv Grotesk Light" panose="020B0404020202020204" pitchFamily="34" charset="0"/>
              </a:defRPr>
            </a:lvl2pPr>
            <a:lvl3pPr marL="1143000" indent="-228600" algn="l" defTabSz="914400" rtl="0" eaLnBrk="1" latinLnBrk="0" hangingPunct="1">
              <a:lnSpc>
                <a:spcPct val="90000"/>
              </a:lnSpc>
              <a:spcBef>
                <a:spcPts val="500"/>
              </a:spcBef>
              <a:buClr>
                <a:srgbClr val="02B256"/>
              </a:buClr>
              <a:buFont typeface="Arial" panose="020B0604020202020204" pitchFamily="34" charset="0"/>
              <a:buChar char="•"/>
              <a:defRPr sz="2000" b="0" i="0" kern="1200">
                <a:solidFill>
                  <a:schemeClr val="tx1"/>
                </a:solidFill>
                <a:latin typeface="+mn-lt"/>
                <a:ea typeface="Aktiv Grotesk Light" panose="020B0404020202020204" pitchFamily="34" charset="0"/>
                <a:cs typeface="Aktiv Grotesk Light" panose="020B0404020202020204" pitchFamily="34" charset="0"/>
              </a:defRPr>
            </a:lvl3pPr>
            <a:lvl4pPr marL="16002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4pPr>
            <a:lvl5pPr marL="20574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solidFill>
                  <a:srgbClr val="1FB258"/>
                </a:solidFill>
              </a:rPr>
              <a:t>Symposia</a:t>
            </a:r>
          </a:p>
        </p:txBody>
      </p:sp>
      <p:sp>
        <p:nvSpPr>
          <p:cNvPr id="12" name="Content Placeholder 5">
            <a:extLst>
              <a:ext uri="{FF2B5EF4-FFF2-40B4-BE49-F238E27FC236}">
                <a16:creationId xmlns:a16="http://schemas.microsoft.com/office/drawing/2014/main" xmlns="" id="{A718E709-13B1-6399-3415-B7DA8912EB49}"/>
              </a:ext>
            </a:extLst>
          </p:cNvPr>
          <p:cNvSpPr txBox="1">
            <a:spLocks/>
          </p:cNvSpPr>
          <p:nvPr/>
        </p:nvSpPr>
        <p:spPr>
          <a:xfrm>
            <a:off x="6170612" y="3163183"/>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Clr>
                <a:srgbClr val="02B256"/>
              </a:buClr>
              <a:buFont typeface="Arial" panose="020B0604020202020204" pitchFamily="34" charset="0"/>
              <a:buChar char="•"/>
              <a:defRPr sz="2800" b="0" i="0" kern="1200">
                <a:solidFill>
                  <a:schemeClr val="tx1"/>
                </a:solidFill>
                <a:latin typeface="+mn-lt"/>
                <a:ea typeface="Aktiv Grotesk Light" panose="020B0404020202020204" pitchFamily="34" charset="0"/>
                <a:cs typeface="Aktiv Grotesk Light" panose="020B0404020202020204" pitchFamily="34" charset="0"/>
              </a:defRPr>
            </a:lvl1pPr>
            <a:lvl2pPr marL="685800" indent="-228600" algn="l" defTabSz="914400" rtl="0" eaLnBrk="1" latinLnBrk="0" hangingPunct="1">
              <a:lnSpc>
                <a:spcPct val="90000"/>
              </a:lnSpc>
              <a:spcBef>
                <a:spcPts val="500"/>
              </a:spcBef>
              <a:buClr>
                <a:srgbClr val="02B256"/>
              </a:buClr>
              <a:buFont typeface="Arial" panose="020B0604020202020204" pitchFamily="34" charset="0"/>
              <a:buChar char="•"/>
              <a:defRPr sz="2400" b="0" i="0" kern="1200">
                <a:solidFill>
                  <a:schemeClr val="tx1"/>
                </a:solidFill>
                <a:latin typeface="+mn-lt"/>
                <a:ea typeface="Aktiv Grotesk Light" panose="020B0404020202020204" pitchFamily="34" charset="0"/>
                <a:cs typeface="Aktiv Grotesk Light" panose="020B0404020202020204" pitchFamily="34" charset="0"/>
              </a:defRPr>
            </a:lvl2pPr>
            <a:lvl3pPr marL="1143000" indent="-228600" algn="l" defTabSz="914400" rtl="0" eaLnBrk="1" latinLnBrk="0" hangingPunct="1">
              <a:lnSpc>
                <a:spcPct val="90000"/>
              </a:lnSpc>
              <a:spcBef>
                <a:spcPts val="500"/>
              </a:spcBef>
              <a:buClr>
                <a:srgbClr val="02B256"/>
              </a:buClr>
              <a:buFont typeface="Arial" panose="020B0604020202020204" pitchFamily="34" charset="0"/>
              <a:buChar char="•"/>
              <a:defRPr sz="2000" b="0" i="0" kern="1200">
                <a:solidFill>
                  <a:schemeClr val="tx1"/>
                </a:solidFill>
                <a:latin typeface="+mn-lt"/>
                <a:ea typeface="Aktiv Grotesk Light" panose="020B0404020202020204" pitchFamily="34" charset="0"/>
                <a:cs typeface="Aktiv Grotesk Light" panose="020B0404020202020204" pitchFamily="34" charset="0"/>
              </a:defRPr>
            </a:lvl3pPr>
            <a:lvl4pPr marL="16002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4pPr>
            <a:lvl5pPr marL="20574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tx1"/>
                </a:solidFill>
                <a:latin typeface="+mn-lt"/>
                <a:ea typeface="Aktiv Grotesk Light" panose="020B0404020202020204" pitchFamily="34" charset="0"/>
                <a:cs typeface="Aktiv Grotesk Light" panose="020B04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prstClr val="black"/>
                </a:solidFill>
              </a:rPr>
              <a:t>Prerecorded content that will be asynchronously viewed</a:t>
            </a:r>
          </a:p>
          <a:p>
            <a:r>
              <a:rPr lang="en-US" dirty="0">
                <a:solidFill>
                  <a:prstClr val="black"/>
                </a:solidFill>
              </a:rPr>
              <a:t>Best for traditional, informational lecture panel format</a:t>
            </a:r>
          </a:p>
          <a:p>
            <a:r>
              <a:rPr lang="en-US" dirty="0">
                <a:solidFill>
                  <a:prstClr val="black"/>
                </a:solidFill>
              </a:rPr>
              <a:t>High quality, content of interest that benefits from more directed information delivery</a:t>
            </a:r>
          </a:p>
        </p:txBody>
      </p:sp>
    </p:spTree>
    <p:extLst>
      <p:ext uri="{BB962C8B-B14F-4D97-AF65-F5344CB8AC3E}">
        <p14:creationId xmlns:p14="http://schemas.microsoft.com/office/powerpoint/2010/main" val="2716969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normAutofit fontScale="90000"/>
          </a:bodyPr>
          <a:lstStyle/>
          <a:p>
            <a:r>
              <a:rPr lang="en-US" dirty="0"/>
              <a:t>Major items the reviewers are considering when scoring abstracts </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fontScale="85000" lnSpcReduction="20000"/>
          </a:bodyPr>
          <a:lstStyle/>
          <a:p>
            <a:r>
              <a:rPr lang="en-US" dirty="0"/>
              <a:t>Topics of broad interest to the C-L Psychiatry community and relevance to the annual meeting theme. </a:t>
            </a:r>
          </a:p>
          <a:p>
            <a:r>
              <a:rPr lang="en-US" dirty="0"/>
              <a:t>Ability to enrich participant engagement and interactivity</a:t>
            </a:r>
          </a:p>
          <a:p>
            <a:r>
              <a:rPr lang="en-US" dirty="0"/>
              <a:t>Originality (not previously presented or published, unique topics and ideas) and diversity of topics</a:t>
            </a:r>
          </a:p>
          <a:p>
            <a:r>
              <a:rPr lang="en-US" dirty="0"/>
              <a:t>Abstract strength (more to come on a future slide!)</a:t>
            </a:r>
          </a:p>
          <a:p>
            <a:r>
              <a:rPr lang="en-US" dirty="0"/>
              <a:t>Content appropriate for duration of 90 minutes </a:t>
            </a:r>
          </a:p>
          <a:p>
            <a:r>
              <a:rPr lang="en-US" dirty="0"/>
              <a:t>Panel diversity and potential for COI</a:t>
            </a:r>
          </a:p>
          <a:p>
            <a:r>
              <a:rPr lang="en-US" dirty="0"/>
              <a:t>Hot, timely topics identified by W&amp;S committee members include:</a:t>
            </a:r>
          </a:p>
          <a:p>
            <a:pPr lvl="1"/>
            <a:r>
              <a:rPr lang="en-US" dirty="0"/>
              <a:t> clinical innovation (i.e. interventional psychiatry)</a:t>
            </a:r>
          </a:p>
          <a:p>
            <a:pPr lvl="1"/>
            <a:r>
              <a:rPr lang="en-US" dirty="0"/>
              <a:t>business/nonacademic implementation of our training </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338946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a:xfrm>
            <a:off x="838200" y="1583788"/>
            <a:ext cx="11137392" cy="755483"/>
          </a:xfrm>
        </p:spPr>
        <p:txBody>
          <a:bodyPr>
            <a:noAutofit/>
          </a:bodyPr>
          <a:lstStyle/>
          <a:p>
            <a:r>
              <a:rPr lang="en-US" sz="3600" dirty="0"/>
              <a:t>What are the features of a well written abstract proposal?</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fontScale="92500" lnSpcReduction="10000"/>
          </a:bodyPr>
          <a:lstStyle/>
          <a:p>
            <a:r>
              <a:rPr lang="en-US" dirty="0"/>
              <a:t>General Features  </a:t>
            </a:r>
          </a:p>
          <a:p>
            <a:pPr lvl="1"/>
            <a:r>
              <a:rPr lang="en-US" dirty="0"/>
              <a:t>Well-organized and well-written</a:t>
            </a:r>
          </a:p>
          <a:p>
            <a:pPr lvl="1"/>
            <a:r>
              <a:rPr lang="en-US" dirty="0"/>
              <a:t>Clearly defines the content and timeline/plan for the presentation</a:t>
            </a:r>
          </a:p>
          <a:p>
            <a:r>
              <a:rPr lang="en-US" dirty="0"/>
              <a:t>Background</a:t>
            </a:r>
          </a:p>
          <a:p>
            <a:r>
              <a:rPr lang="en-US" dirty="0"/>
              <a:t>Content outline</a:t>
            </a:r>
          </a:p>
          <a:p>
            <a:pPr lvl="1"/>
            <a:r>
              <a:rPr lang="en-US" dirty="0"/>
              <a:t>Individual speaker topics (what value does the speaker bring; why is the speaker the right person, with the right role, and at the right time to discuss this?)</a:t>
            </a:r>
          </a:p>
          <a:p>
            <a:pPr lvl="1"/>
            <a:r>
              <a:rPr lang="en-US" dirty="0"/>
              <a:t>Timeline (who does what?)</a:t>
            </a:r>
          </a:p>
          <a:p>
            <a:r>
              <a:rPr lang="en-US" dirty="0"/>
              <a:t>Learning objectives</a:t>
            </a:r>
          </a:p>
          <a:p>
            <a:r>
              <a:rPr lang="en-US" dirty="0"/>
              <a:t>500-word limit</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66380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a:t>An example of a well written abstract:</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a:bodyPr>
          <a:lstStyle/>
          <a:p>
            <a:pPr>
              <a:lnSpc>
                <a:spcPct val="120000"/>
              </a:lnSpc>
            </a:pPr>
            <a:r>
              <a:rPr lang="en-US" sz="1600" b="1" i="0" u="none" strike="noStrike" dirty="0">
                <a:effectLst/>
                <a:cs typeface="Calibri" panose="020F0502020204030204" pitchFamily="34" charset="0"/>
              </a:rPr>
              <a:t>Background: </a:t>
            </a:r>
            <a:r>
              <a:rPr lang="en-US" sz="1600" b="0" i="0" u="none" strike="noStrike" dirty="0">
                <a:effectLst/>
                <a:cs typeface="Calibri" panose="020F0502020204030204" pitchFamily="34" charset="0"/>
              </a:rPr>
              <a:t>Models such as collaborative care and proactive consultation require enhanced interdisciplinary education and team-work skills building. Important priorities for our organization to discuss are understanding potential roles, responsibilities, and gaps in knowledge of different team members and developing leadership skills. Strengthening interdisciplinary education is even more important as the ACLP plans to ensure the diversity of and equity and inclusion for all members.</a:t>
            </a:r>
            <a:endParaRPr lang="en-US" sz="1600" dirty="0">
              <a:cs typeface="Calibri" panose="020F0502020204030204" pitchFamily="34" charset="0"/>
            </a:endParaRPr>
          </a:p>
          <a:p>
            <a:pPr>
              <a:lnSpc>
                <a:spcPct val="120000"/>
              </a:lnSpc>
            </a:pPr>
            <a:r>
              <a:rPr lang="en-US" sz="1600" b="1" i="0" u="none" strike="noStrike" dirty="0">
                <a:effectLst/>
                <a:cs typeface="Calibri" panose="020F0502020204030204" pitchFamily="34" charset="0"/>
              </a:rPr>
              <a:t>Approach:</a:t>
            </a:r>
            <a:r>
              <a:rPr lang="en-US" sz="1600" b="0" i="0" u="none" strike="noStrike" dirty="0">
                <a:effectLst/>
                <a:cs typeface="Calibri" panose="020F0502020204030204" pitchFamily="34" charset="0"/>
              </a:rPr>
              <a:t> This presentation from the Interdisciplinary Education Subcommittee will discuss how other physician-led organizations have approached interdisciplinary membership and education, the current ACLP approach, and potential recommendations. We welcome a healthy debate as to whether the ACLP should expand membership inclusivity and greater pursuit of interdisciplinary education for non-physician healthcare professionals and what next services, research, and organizational steps are necessary to achieve our goals. This workshop will include ample opportunity for audience contributions to debate whether to incorporate interdisciplinary healthcare professionals into the ACLP and discuss ideas for curricula for interdisciplinary healthcare professionals.</a:t>
            </a:r>
            <a:endParaRPr lang="en-US" sz="1600" dirty="0">
              <a:cs typeface="Calibri" panose="020F0502020204030204" pitchFamily="34" charset="0"/>
            </a:endParaRP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128409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a:t>Abstract </a:t>
            </a:r>
            <a:r>
              <a:rPr lang="en-US" sz="2000" dirty="0"/>
              <a:t>(continued)</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lnSpcReduction="10000"/>
          </a:bodyPr>
          <a:lstStyle/>
          <a:p>
            <a:pPr>
              <a:lnSpc>
                <a:spcPct val="120000"/>
              </a:lnSpc>
            </a:pPr>
            <a:r>
              <a:rPr lang="en-US" sz="1400" b="1" i="0" u="none" strike="noStrike" dirty="0">
                <a:effectLst/>
              </a:rPr>
              <a:t>Format:</a:t>
            </a:r>
          </a:p>
          <a:p>
            <a:pPr lvl="1">
              <a:lnSpc>
                <a:spcPct val="120000"/>
              </a:lnSpc>
            </a:pPr>
            <a:r>
              <a:rPr lang="en-US" sz="900" b="0" i="0" u="none" strike="noStrike" dirty="0">
                <a:effectLst/>
              </a:rPr>
              <a:t>10 min: Dr. </a:t>
            </a:r>
            <a:r>
              <a:rPr lang="en-US" sz="900" b="0" i="0" u="none" strike="noStrike" dirty="0" err="1">
                <a:effectLst/>
              </a:rPr>
              <a:t>Maksimowski</a:t>
            </a:r>
            <a:r>
              <a:rPr lang="en-US" sz="900" b="0" i="0" u="none" strike="noStrike" dirty="0">
                <a:effectLst/>
              </a:rPr>
              <a:t> will provide background regarding non-physician (associate) membership and attendance at our annual meetings and highlight examples of interdisciplinary membership for other specialty organizations</a:t>
            </a:r>
            <a:r>
              <a:rPr lang="en-US" sz="900" dirty="0"/>
              <a:t/>
            </a:r>
            <a:br>
              <a:rPr lang="en-US" sz="900" dirty="0"/>
            </a:br>
            <a:r>
              <a:rPr lang="en-US" sz="900" dirty="0"/>
              <a:t/>
            </a:r>
            <a:br>
              <a:rPr lang="en-US" sz="900" dirty="0"/>
            </a:br>
            <a:r>
              <a:rPr lang="en-US" sz="900" b="0" i="0" u="none" strike="noStrike" dirty="0">
                <a:effectLst/>
              </a:rPr>
              <a:t>- 15 min: Dr. </a:t>
            </a:r>
            <a:r>
              <a:rPr lang="en-US" sz="900" b="0" i="0" u="none" strike="noStrike" dirty="0" err="1">
                <a:effectLst/>
              </a:rPr>
              <a:t>Beizai</a:t>
            </a:r>
            <a:r>
              <a:rPr lang="en-US" sz="900" b="0" i="0" u="none" strike="noStrike" dirty="0">
                <a:effectLst/>
              </a:rPr>
              <a:t> will discuss the educational background and training of non-physician providers and will present results of a recent survey created by the Interdisciplinary Education Subcommittee that will elucidate the composition and educational priorities of interdisciplinary CL psychiatry services within Canada and the United States.</a:t>
            </a:r>
            <a:r>
              <a:rPr lang="en-US" sz="900" dirty="0"/>
              <a:t/>
            </a:r>
            <a:br>
              <a:rPr lang="en-US" sz="900" dirty="0"/>
            </a:br>
            <a:r>
              <a:rPr lang="en-US" sz="900" dirty="0"/>
              <a:t/>
            </a:r>
            <a:br>
              <a:rPr lang="en-US" sz="900" dirty="0"/>
            </a:br>
            <a:r>
              <a:rPr lang="en-US" sz="900" b="0" i="0" u="none" strike="noStrike" dirty="0">
                <a:effectLst/>
              </a:rPr>
              <a:t>- 10 min: Dr. </a:t>
            </a:r>
            <a:r>
              <a:rPr lang="en-US" sz="900" b="0" i="0" u="none" strike="noStrike" dirty="0" err="1">
                <a:effectLst/>
              </a:rPr>
              <a:t>Gershengoren</a:t>
            </a:r>
            <a:r>
              <a:rPr lang="en-US" sz="900" b="0" i="0" u="none" strike="noStrike" dirty="0">
                <a:effectLst/>
              </a:rPr>
              <a:t> will review benefits and potential pitfalls in considering expansion of our membership and will identify unmet educational needs for non-physician providers based upon a review of literature and professional training programs</a:t>
            </a:r>
            <a:r>
              <a:rPr lang="en-US" sz="900" dirty="0"/>
              <a:t/>
            </a:r>
            <a:br>
              <a:rPr lang="en-US" sz="900" dirty="0"/>
            </a:br>
            <a:r>
              <a:rPr lang="en-US" sz="900" dirty="0"/>
              <a:t/>
            </a:r>
            <a:br>
              <a:rPr lang="en-US" sz="900" dirty="0"/>
            </a:br>
            <a:r>
              <a:rPr lang="en-US" sz="900" b="0" i="0" u="none" strike="noStrike" dirty="0">
                <a:effectLst/>
              </a:rPr>
              <a:t>- 10 min: Dr. Giles will discuss the approach to membership within different psychiatric organizations to illustrate the ongoing debates with incorporating interdisciplinary members within an organization</a:t>
            </a:r>
            <a:r>
              <a:rPr lang="en-US" sz="900" dirty="0"/>
              <a:t/>
            </a:r>
            <a:br>
              <a:rPr lang="en-US" sz="900" dirty="0"/>
            </a:br>
            <a:r>
              <a:rPr lang="en-US" sz="900" dirty="0"/>
              <a:t/>
            </a:r>
            <a:br>
              <a:rPr lang="en-US" sz="900" dirty="0"/>
            </a:br>
            <a:r>
              <a:rPr lang="en-US" sz="900" b="0" i="0" u="none" strike="noStrike" dirty="0">
                <a:effectLst/>
              </a:rPr>
              <a:t>- 10 min: Dr. </a:t>
            </a:r>
            <a:r>
              <a:rPr lang="en-US" sz="900" b="0" i="0" u="none" strike="noStrike" dirty="0" err="1">
                <a:effectLst/>
              </a:rPr>
              <a:t>Desan</a:t>
            </a:r>
            <a:r>
              <a:rPr lang="en-US" sz="900" b="0" i="0" u="none" strike="noStrike" dirty="0">
                <a:effectLst/>
              </a:rPr>
              <a:t> will discuss the experience of other organizations that have encouraged participation and membership of non-physician professionals.</a:t>
            </a:r>
            <a:r>
              <a:rPr lang="en-US" sz="900" dirty="0"/>
              <a:t/>
            </a:r>
            <a:br>
              <a:rPr lang="en-US" sz="900" dirty="0"/>
            </a:br>
            <a:r>
              <a:rPr lang="en-US" sz="900" dirty="0"/>
              <a:t/>
            </a:r>
            <a:br>
              <a:rPr lang="en-US" sz="900" dirty="0"/>
            </a:br>
            <a:r>
              <a:rPr lang="en-US" sz="900" b="0" i="0" u="none" strike="noStrike" dirty="0">
                <a:effectLst/>
              </a:rPr>
              <a:t>- 30 min: Audience contributions, brainstorming opportunities, sample questions, discussion</a:t>
            </a:r>
            <a:r>
              <a:rPr lang="en-US" sz="900" dirty="0"/>
              <a:t/>
            </a:r>
            <a:br>
              <a:rPr lang="en-US" sz="900" dirty="0"/>
            </a:br>
            <a:r>
              <a:rPr lang="en-US" sz="900" dirty="0"/>
              <a:t/>
            </a:r>
            <a:br>
              <a:rPr lang="en-US" sz="900" dirty="0"/>
            </a:br>
            <a:r>
              <a:rPr lang="en-US" sz="900" b="0" i="0" u="none" strike="noStrike" dirty="0">
                <a:effectLst/>
              </a:rPr>
              <a:t>- 5 min: Concluding remarks, wrap-up</a:t>
            </a:r>
            <a:endParaRPr lang="en-US" sz="900" dirty="0"/>
          </a:p>
          <a:p>
            <a:pPr>
              <a:lnSpc>
                <a:spcPct val="120000"/>
              </a:lnSpc>
            </a:pPr>
            <a:r>
              <a:rPr lang="en-US" sz="1400" b="1" i="0" u="none" strike="noStrike" dirty="0">
                <a:effectLst/>
              </a:rPr>
              <a:t>Conclusions</a:t>
            </a:r>
            <a:r>
              <a:rPr lang="en-US" sz="1400" b="0" i="0" u="none" strike="noStrike" dirty="0">
                <a:effectLst/>
              </a:rPr>
              <a:t>: Consideration of an expansion in membership for non-physician healthcare professionals and the development of interdisciplinary educational resources remain important priorities for our organization. The focus of this workshop is for whom the ACLP is the professional home. Should we oppose or embrace an expanded role for interdisciplinary professionals within CL Psychiatry?</a:t>
            </a:r>
            <a:endParaRPr lang="en-US" sz="2000" dirty="0">
              <a:cs typeface="Calibri" panose="020F0502020204030204" pitchFamily="34" charset="0"/>
            </a:endParaRP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3642273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a:t>Abstract </a:t>
            </a:r>
            <a:r>
              <a:rPr lang="en-US" sz="2000" dirty="0"/>
              <a:t>(continued)</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a:bodyPr>
          <a:lstStyle/>
          <a:p>
            <a:pPr algn="l"/>
            <a:r>
              <a:rPr lang="en-US" sz="2400" b="1" i="0" u="none" strike="noStrike" dirty="0">
                <a:effectLst/>
              </a:rPr>
              <a:t>Learning Objectives:</a:t>
            </a:r>
          </a:p>
          <a:p>
            <a:pPr lvl="1"/>
            <a:r>
              <a:rPr lang="en-US" sz="2000" b="0" i="0" u="none" strike="noStrike" dirty="0">
                <a:effectLst/>
              </a:rPr>
              <a:t>Clarify the education and training of non-physician professionals on the CL psychiatry service</a:t>
            </a:r>
          </a:p>
          <a:p>
            <a:pPr lvl="1"/>
            <a:r>
              <a:rPr lang="en-US" sz="2000" b="0" i="0" u="none" strike="noStrike" dirty="0">
                <a:effectLst/>
              </a:rPr>
              <a:t>Recognize interdisciplinary educational needs for non-physician providers</a:t>
            </a:r>
          </a:p>
          <a:p>
            <a:pPr lvl="1"/>
            <a:r>
              <a:rPr lang="en-US" sz="2000" b="0" i="0" u="none" strike="noStrike" dirty="0">
                <a:effectLst/>
              </a:rPr>
              <a:t>Allow the attendee to make an informed decision regarding possible ACLP expansions for non-physician professionals</a:t>
            </a:r>
            <a:r>
              <a:rPr lang="en-US" sz="2400" dirty="0"/>
              <a:t/>
            </a:r>
            <a:br>
              <a:rPr lang="en-US" sz="2400" dirty="0"/>
            </a:br>
            <a:endParaRPr lang="en-US" sz="4800" dirty="0">
              <a:cs typeface="Calibri" panose="020F0502020204030204" pitchFamily="34" charset="0"/>
            </a:endParaRP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84332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a:xfrm>
            <a:off x="838199" y="1583788"/>
            <a:ext cx="10857089" cy="755483"/>
          </a:xfrm>
        </p:spPr>
        <p:txBody>
          <a:bodyPr>
            <a:normAutofit fontScale="90000"/>
          </a:bodyPr>
          <a:lstStyle/>
          <a:p>
            <a:r>
              <a:rPr lang="en-US" dirty="0"/>
              <a:t>What type of abstracts are generally not accepted?</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lstStyle/>
          <a:p>
            <a:r>
              <a:rPr lang="en-US" dirty="0"/>
              <a:t>Proposals that:</a:t>
            </a:r>
          </a:p>
          <a:p>
            <a:pPr lvl="1"/>
            <a:r>
              <a:rPr lang="en-US" dirty="0"/>
              <a:t>Promote only one institution/program</a:t>
            </a:r>
          </a:p>
          <a:p>
            <a:pPr lvl="1"/>
            <a:r>
              <a:rPr lang="en-US" dirty="0"/>
              <a:t>Lack clear learning objectives</a:t>
            </a:r>
          </a:p>
          <a:p>
            <a:pPr lvl="1"/>
            <a:r>
              <a:rPr lang="en-US" dirty="0"/>
              <a:t>Contain insufficient content to fill 90 minutes</a:t>
            </a:r>
          </a:p>
          <a:p>
            <a:pPr lvl="1"/>
            <a:r>
              <a:rPr lang="en-US" dirty="0"/>
              <a:t>Include only 1-2 presenters</a:t>
            </a:r>
          </a:p>
          <a:p>
            <a:pPr lvl="1"/>
            <a:r>
              <a:rPr lang="en-US" dirty="0"/>
              <a:t>Lack originality</a:t>
            </a:r>
          </a:p>
          <a:p>
            <a:pPr lvl="1"/>
            <a:r>
              <a:rPr lang="en-US" dirty="0"/>
              <a:t>Do not include adult learning theory techniques (workshops)</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069988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a:t>What is our committees process</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fontScale="92500" lnSpcReduction="10000"/>
          </a:bodyPr>
          <a:lstStyle/>
          <a:p>
            <a:r>
              <a:rPr lang="en-US" dirty="0"/>
              <a:t>1</a:t>
            </a:r>
            <a:r>
              <a:rPr lang="en-US" baseline="30000" dirty="0"/>
              <a:t>st</a:t>
            </a:r>
            <a:r>
              <a:rPr lang="en-US" dirty="0"/>
              <a:t> round reviews conducted by ACLP members with content area expertise (i.e. crowdsourcing)</a:t>
            </a:r>
          </a:p>
          <a:p>
            <a:r>
              <a:rPr lang="en-US" dirty="0"/>
              <a:t>2</a:t>
            </a:r>
            <a:r>
              <a:rPr lang="en-US" baseline="30000" dirty="0"/>
              <a:t>nd</a:t>
            </a:r>
            <a:r>
              <a:rPr lang="en-US" dirty="0"/>
              <a:t> round reviews conducted by members of workshop and symposia subcommittee who bring breadth and depth</a:t>
            </a:r>
          </a:p>
          <a:p>
            <a:r>
              <a:rPr lang="en-US" dirty="0"/>
              <a:t>41% of abstracts accepted for the meeting (in 2022)</a:t>
            </a:r>
          </a:p>
          <a:p>
            <a:pPr lvl="1"/>
            <a:r>
              <a:rPr lang="en-US" dirty="0"/>
              <a:t>90 abstracts submitted for live workshops, 25 submitted for virtual symposia</a:t>
            </a:r>
          </a:p>
          <a:p>
            <a:pPr lvl="1"/>
            <a:r>
              <a:rPr lang="en-US" dirty="0"/>
              <a:t>36 live workshops selected, 12 virtual symposia selected</a:t>
            </a:r>
          </a:p>
          <a:p>
            <a:pPr lvl="1"/>
            <a:r>
              <a:rPr lang="en-US" dirty="0"/>
              <a:t>Some presenters asked to change format if indicated based on review</a:t>
            </a:r>
          </a:p>
          <a:p>
            <a:r>
              <a:rPr lang="en-US" dirty="0"/>
              <a:t>Abstracts accepted based on average scoring by reviewers as well as global review of conference content </a:t>
            </a:r>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73892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smtClean="0"/>
              <a:t>Participants</a:t>
            </a:r>
            <a:endParaRPr lang="en-US" dirty="0"/>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a:xfrm>
            <a:off x="838200" y="2339271"/>
            <a:ext cx="4933950" cy="4261553"/>
          </a:xfrm>
        </p:spPr>
        <p:txBody>
          <a:bodyPr>
            <a:normAutofit lnSpcReduction="10000"/>
          </a:bodyPr>
          <a:lstStyle/>
          <a:p>
            <a:r>
              <a:rPr lang="en-US" sz="2400" b="1" dirty="0" smtClean="0"/>
              <a:t>Mentorship Subcommittee</a:t>
            </a:r>
          </a:p>
          <a:p>
            <a:pPr lvl="1"/>
            <a:r>
              <a:rPr lang="en-US" dirty="0" smtClean="0"/>
              <a:t>Carrie Ernst, Chair	</a:t>
            </a:r>
          </a:p>
          <a:p>
            <a:pPr lvl="1"/>
            <a:r>
              <a:rPr lang="en-US" dirty="0" smtClean="0"/>
              <a:t>Scott Beach, Vice Chair</a:t>
            </a:r>
          </a:p>
          <a:p>
            <a:pPr marL="457200" lvl="1" indent="0">
              <a:buNone/>
            </a:pPr>
            <a:endParaRPr lang="en-US" dirty="0" smtClean="0"/>
          </a:p>
          <a:p>
            <a:r>
              <a:rPr lang="en-US" sz="2400" b="1" dirty="0" smtClean="0"/>
              <a:t>Annual Meeting Committee</a:t>
            </a:r>
          </a:p>
          <a:p>
            <a:pPr lvl="1"/>
            <a:r>
              <a:rPr lang="en-US" dirty="0" err="1" smtClean="0"/>
              <a:t>Sejal</a:t>
            </a:r>
            <a:r>
              <a:rPr lang="en-US" dirty="0" smtClean="0"/>
              <a:t> Shah, Chair</a:t>
            </a:r>
          </a:p>
          <a:p>
            <a:pPr marL="457200" lvl="1" indent="0">
              <a:buNone/>
            </a:pPr>
            <a:endParaRPr lang="en-US" dirty="0" smtClean="0"/>
          </a:p>
          <a:p>
            <a:r>
              <a:rPr lang="en-US" sz="2400" b="1" dirty="0" smtClean="0"/>
              <a:t>Workshops &amp; Symposia Subcommittee</a:t>
            </a:r>
          </a:p>
          <a:p>
            <a:pPr lvl="1"/>
            <a:r>
              <a:rPr lang="en-US" dirty="0" smtClean="0"/>
              <a:t>Anne Gross, Chair</a:t>
            </a:r>
          </a:p>
          <a:p>
            <a:pPr lvl="1"/>
            <a:r>
              <a:rPr lang="en-US" dirty="0" smtClean="0"/>
              <a:t>Natalie </a:t>
            </a:r>
            <a:r>
              <a:rPr lang="en-US" dirty="0" err="1" smtClean="0"/>
              <a:t>Jacobowski</a:t>
            </a:r>
            <a:r>
              <a:rPr lang="en-US" dirty="0" smtClean="0"/>
              <a:t>, Vice-Chair</a:t>
            </a:r>
            <a:endParaRPr lang="en-US" dirty="0"/>
          </a:p>
          <a:p>
            <a:endParaRPr lang="en-US" dirty="0" smtClean="0"/>
          </a:p>
          <a:p>
            <a:endParaRPr lang="en-US" dirty="0"/>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t>3</a:t>
            </a:fld>
            <a:endParaRPr lang="en-US"/>
          </a:p>
        </p:txBody>
      </p:sp>
      <p:sp>
        <p:nvSpPr>
          <p:cNvPr id="5" name="Rectangle 4"/>
          <p:cNvSpPr/>
          <p:nvPr/>
        </p:nvSpPr>
        <p:spPr>
          <a:xfrm>
            <a:off x="5658612" y="2292648"/>
            <a:ext cx="6096000" cy="2677656"/>
          </a:xfrm>
          <a:prstGeom prst="rect">
            <a:avLst/>
          </a:prstGeom>
        </p:spPr>
        <p:txBody>
          <a:bodyPr>
            <a:spAutoFit/>
          </a:bodyPr>
          <a:lstStyle/>
          <a:p>
            <a:pPr marL="285750" indent="-285750">
              <a:buClr>
                <a:srgbClr val="1FB258"/>
              </a:buClr>
              <a:buFont typeface="Arial" panose="020B0604020202020204" pitchFamily="34" charset="0"/>
              <a:buChar char="•"/>
            </a:pPr>
            <a:r>
              <a:rPr lang="en-US" sz="2400" b="1" dirty="0" smtClean="0"/>
              <a:t>Oral </a:t>
            </a:r>
            <a:r>
              <a:rPr lang="en-US" sz="2400" b="1" dirty="0"/>
              <a:t>Papers &amp; Posters </a:t>
            </a:r>
            <a:r>
              <a:rPr lang="en-US" sz="2400" b="1" dirty="0" smtClean="0"/>
              <a:t>Subcommittee</a:t>
            </a:r>
          </a:p>
          <a:p>
            <a:pPr marL="742950" lvl="1" indent="-285750">
              <a:buClr>
                <a:srgbClr val="1FB258"/>
              </a:buClr>
              <a:buFont typeface="Arial" panose="020B0604020202020204" pitchFamily="34" charset="0"/>
              <a:buChar char="•"/>
            </a:pPr>
            <a:r>
              <a:rPr lang="en-US" sz="2400" dirty="0" smtClean="0"/>
              <a:t>Michael </a:t>
            </a:r>
            <a:r>
              <a:rPr lang="en-US" sz="2400" dirty="0"/>
              <a:t>Peterson, </a:t>
            </a:r>
            <a:r>
              <a:rPr lang="en-US" sz="2400" dirty="0" smtClean="0"/>
              <a:t>Chair</a:t>
            </a:r>
          </a:p>
          <a:p>
            <a:pPr lvl="1">
              <a:buClr>
                <a:srgbClr val="1FB258"/>
              </a:buClr>
            </a:pPr>
            <a:endParaRPr lang="en-US" sz="2400" dirty="0" smtClean="0"/>
          </a:p>
          <a:p>
            <a:pPr lvl="1">
              <a:buClr>
                <a:srgbClr val="1FB258"/>
              </a:buClr>
            </a:pPr>
            <a:endParaRPr lang="en-US" sz="2400" dirty="0" smtClean="0"/>
          </a:p>
          <a:p>
            <a:pPr marL="285750" indent="-285750">
              <a:buClr>
                <a:srgbClr val="1FB258"/>
              </a:buClr>
              <a:buFont typeface="Arial" panose="020B0604020202020204" pitchFamily="34" charset="0"/>
              <a:buChar char="•"/>
            </a:pPr>
            <a:r>
              <a:rPr lang="en-US" sz="2400" b="1" dirty="0" smtClean="0"/>
              <a:t>DEI Subcommittee</a:t>
            </a:r>
          </a:p>
          <a:p>
            <a:pPr marL="742950" lvl="1" indent="-285750">
              <a:buClr>
                <a:srgbClr val="1FB258"/>
              </a:buClr>
              <a:buFont typeface="Arial" panose="020B0604020202020204" pitchFamily="34" charset="0"/>
              <a:buChar char="•"/>
            </a:pPr>
            <a:r>
              <a:rPr lang="en-US" sz="2400" dirty="0" smtClean="0"/>
              <a:t>Leena </a:t>
            </a:r>
            <a:r>
              <a:rPr lang="en-US" sz="2400" dirty="0"/>
              <a:t>Mittal, </a:t>
            </a:r>
            <a:r>
              <a:rPr lang="en-US" sz="2400" dirty="0" smtClean="0"/>
              <a:t>Chair</a:t>
            </a:r>
          </a:p>
          <a:p>
            <a:pPr marL="742950" lvl="1" indent="-285750">
              <a:buClr>
                <a:srgbClr val="1FB258"/>
              </a:buClr>
              <a:buFont typeface="Arial" panose="020B0604020202020204" pitchFamily="34" charset="0"/>
              <a:buChar char="•"/>
            </a:pPr>
            <a:r>
              <a:rPr lang="en-US" sz="2400" dirty="0" err="1" smtClean="0"/>
              <a:t>Chandan</a:t>
            </a:r>
            <a:r>
              <a:rPr lang="en-US" sz="2400" dirty="0" smtClean="0"/>
              <a:t> </a:t>
            </a:r>
            <a:r>
              <a:rPr lang="en-US" sz="2400" dirty="0" err="1" smtClean="0"/>
              <a:t>Khandai</a:t>
            </a:r>
            <a:r>
              <a:rPr lang="en-US" sz="2400" dirty="0" smtClean="0"/>
              <a:t>, Co-Chair</a:t>
            </a:r>
            <a:endParaRPr lang="en-US" sz="2400" dirty="0"/>
          </a:p>
        </p:txBody>
      </p:sp>
    </p:spTree>
    <p:extLst>
      <p:ext uri="{BB962C8B-B14F-4D97-AF65-F5344CB8AC3E}">
        <p14:creationId xmlns:p14="http://schemas.microsoft.com/office/powerpoint/2010/main" val="22390283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p:txBody>
          <a:bodyPr>
            <a:noAutofit/>
          </a:bodyPr>
          <a:lstStyle/>
          <a:p>
            <a:pPr marL="0" marR="0">
              <a:spcBef>
                <a:spcPts val="0"/>
              </a:spcBef>
              <a:spcAft>
                <a:spcPts val="0"/>
              </a:spcAft>
            </a:pPr>
            <a:r>
              <a:rPr lang="en-US" sz="4400" b="1" i="1" dirty="0">
                <a:effectLst/>
                <a:latin typeface="Calibri" panose="020F0502020204030204" pitchFamily="34" charset="0"/>
                <a:ea typeface="Calibri" panose="020F0502020204030204" pitchFamily="34" charset="0"/>
                <a:cs typeface="Times New Roman" panose="02020603050405020304" pitchFamily="18" charset="0"/>
              </a:rPr>
              <a:t>Integrating Diversity, Equity, and Inclusion into Submissions</a:t>
            </a:r>
          </a:p>
        </p:txBody>
      </p:sp>
      <p:sp>
        <p:nvSpPr>
          <p:cNvPr id="3" name="Content Placeholder 2">
            <a:extLst>
              <a:ext uri="{FF2B5EF4-FFF2-40B4-BE49-F238E27FC236}">
                <a16:creationId xmlns:a16="http://schemas.microsoft.com/office/drawing/2014/main" xmlns="" id="{4CB324F9-76B7-4869-9EC2-E0D47572F42F}"/>
              </a:ext>
            </a:extLst>
          </p:cNvPr>
          <p:cNvSpPr>
            <a:spLocks noGrp="1"/>
          </p:cNvSpPr>
          <p:nvPr>
            <p:ph idx="1"/>
          </p:nvPr>
        </p:nvSpPr>
        <p:spPr/>
        <p:txBody>
          <a:bodyPr>
            <a:normAutofit/>
          </a:bodyPr>
          <a:lstStyle/>
          <a:p>
            <a:pPr marL="0" indent="0" algn="l">
              <a:buNone/>
            </a:pPr>
            <a:r>
              <a:rPr lang="en-US" b="1" dirty="0"/>
              <a:t>Leena Mittal, MD and Chandan Khandai, MD</a:t>
            </a:r>
          </a:p>
          <a:p>
            <a:pPr marL="0" indent="0" algn="l">
              <a:buNone/>
            </a:pPr>
            <a:r>
              <a:rPr lang="en-US" dirty="0"/>
              <a:t>Chair and Co-Chair, Diversity, Equity, and Inclusion (DEI) Subcommittee</a:t>
            </a:r>
          </a:p>
        </p:txBody>
      </p:sp>
    </p:spTree>
    <p:extLst>
      <p:ext uri="{BB962C8B-B14F-4D97-AF65-F5344CB8AC3E}">
        <p14:creationId xmlns:p14="http://schemas.microsoft.com/office/powerpoint/2010/main" val="2339453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a:xfrm>
            <a:off x="0" y="1465254"/>
            <a:ext cx="12192000" cy="755483"/>
          </a:xfrm>
        </p:spPr>
        <p:txBody>
          <a:bodyPr>
            <a:normAutofit/>
          </a:bodyPr>
          <a:lstStyle/>
          <a:p>
            <a:pPr algn="ctr"/>
            <a:r>
              <a:rPr lang="en-US" sz="4000" dirty="0"/>
              <a:t>New for 2023: Integrating DEI Into the Program</a:t>
            </a:r>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a:xfrm>
            <a:off x="516467" y="2339271"/>
            <a:ext cx="11159066" cy="4207001"/>
          </a:xfrm>
        </p:spPr>
        <p:txBody>
          <a:bodyPr>
            <a:normAutofit fontScale="62500" lnSpcReduction="20000"/>
          </a:bodyPr>
          <a:lstStyle/>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ACLP is ‎committed to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Diversity, Equity, and Inclusion (DEI), </a:t>
            </a:r>
            <a:r>
              <a:rPr lang="en-US" sz="4000" dirty="0">
                <a:effectLst/>
                <a:latin typeface="Calibri" panose="020F0502020204030204" pitchFamily="34" charset="0"/>
                <a:ea typeface="Calibri" panose="020F0502020204030204" pitchFamily="34" charset="0"/>
                <a:cs typeface="Times New Roman" panose="02020603050405020304" pitchFamily="18" charset="0"/>
              </a:rPr>
              <a:t>and encourages submissions to include one or both of the ‎following:‎</a:t>
            </a:r>
          </a:p>
          <a:p>
            <a:pPr marL="0" indent="0">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1. Address inequities in the information presented, including, but not limited to, ways in which the topic ‎impacts individuals from historically marginalized groups.‎</a:t>
            </a:r>
          </a:p>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‎2. Speaker panels should reflect the diversity of our Academy, including participation from speakers of ‎diverse identity, professional background, geography, institution, and career stage.‎</a:t>
            </a:r>
          </a:p>
          <a:p>
            <a:pPr marL="0" indent="0">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All submissions require a response to the question (100 word limit): </a:t>
            </a:r>
          </a:p>
          <a:p>
            <a:pPr marL="0" indent="0">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How or why your submission does or ‎could advance diversity, equity, and inclusion, in topic presented, and/or speaker panel?</a:t>
            </a:r>
            <a:endParaRPr lang="en-US" b="1" dirty="0"/>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3675135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4BC286-6897-4777-435E-774254148539}"/>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Contributions to Diversity, Equity, and Inclusion (DEI) Can Take Many Forms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9B221559-6AE9-693E-C434-55A393EF5ACE}"/>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3681447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48E43-653C-F2C1-4BC2-068DCE761022}"/>
              </a:ext>
            </a:extLst>
          </p:cNvPr>
          <p:cNvSpPr>
            <a:spLocks noGrp="1"/>
          </p:cNvSpPr>
          <p:nvPr>
            <p:ph type="title"/>
          </p:nvPr>
        </p:nvSpPr>
        <p:spPr>
          <a:xfrm>
            <a:off x="838200" y="1490654"/>
            <a:ext cx="10515600" cy="755483"/>
          </a:xfrm>
        </p:spPr>
        <p:txBody>
          <a:bodyPr>
            <a:normAutofit/>
          </a:bodyPr>
          <a:lstStyle/>
          <a:p>
            <a:pPr algn="ctr"/>
            <a:r>
              <a:rPr lang="en-US" sz="4000" dirty="0"/>
              <a:t>DEI: Topics Presented</a:t>
            </a:r>
          </a:p>
        </p:txBody>
      </p:sp>
      <p:sp>
        <p:nvSpPr>
          <p:cNvPr id="3" name="Content Placeholder 2">
            <a:extLst>
              <a:ext uri="{FF2B5EF4-FFF2-40B4-BE49-F238E27FC236}">
                <a16:creationId xmlns:a16="http://schemas.microsoft.com/office/drawing/2014/main" xmlns="" id="{599B315D-85ED-F653-7274-F52518CB70B7}"/>
              </a:ext>
            </a:extLst>
          </p:cNvPr>
          <p:cNvSpPr>
            <a:spLocks noGrp="1"/>
          </p:cNvSpPr>
          <p:nvPr>
            <p:ph sz="half" idx="2"/>
          </p:nvPr>
        </p:nvSpPr>
        <p:spPr>
          <a:xfrm>
            <a:off x="292100" y="2094971"/>
            <a:ext cx="11607800" cy="4268738"/>
          </a:xfrm>
        </p:spPr>
        <p:txBody>
          <a:bodyPr>
            <a:noAutofit/>
          </a:bodyPr>
          <a:lstStyle/>
          <a:p>
            <a:r>
              <a:rPr lang="en-US" sz="1800" dirty="0"/>
              <a:t>Document and critique health and healthcare disparities within the clinical topic(s) presented </a:t>
            </a:r>
          </a:p>
          <a:p>
            <a:r>
              <a:rPr lang="en-US" sz="1800" dirty="0"/>
              <a:t>Discuss ways to promote health equity, reduce health and healthcare disparities, and improve the health of historically marginalized populations, within the clinical topic(s) presented </a:t>
            </a:r>
          </a:p>
          <a:p>
            <a:r>
              <a:rPr lang="en-US" sz="1800" dirty="0"/>
              <a:t>If no research/evidence exists on health and healthcare disparities on the clinical topic(s) presented, discuss why and suggest targets for future study </a:t>
            </a:r>
          </a:p>
          <a:p>
            <a:r>
              <a:rPr lang="en-US" sz="1800" dirty="0"/>
              <a:t>Present examples of public service for diverse populations, e.g.,: educational presentations, outreach, partnerships with community-based organizations with the goal of improving health and wellness in communities </a:t>
            </a:r>
          </a:p>
          <a:p>
            <a:r>
              <a:rPr lang="en-US" sz="1800" dirty="0"/>
              <a:t>Incorporate health and healthcare disparities, health equity, structural competency into core educational content </a:t>
            </a:r>
          </a:p>
          <a:p>
            <a:r>
              <a:rPr lang="en-US" sz="1800" dirty="0"/>
              <a:t>Develop or use pedagogies that address different learning styles and/or learning disabilities </a:t>
            </a:r>
          </a:p>
          <a:p>
            <a:r>
              <a:rPr lang="en-US" sz="1800" dirty="0"/>
              <a:t>Advance equitable access to education and outreach for historically marginalized groups </a:t>
            </a:r>
          </a:p>
          <a:p>
            <a:r>
              <a:rPr lang="en-US" sz="1800" dirty="0"/>
              <a:t>Develop and utilize resources and tools that encourage the recruitment and retention of diverse learners, faculty and staff </a:t>
            </a:r>
          </a:p>
          <a:p>
            <a:r>
              <a:rPr lang="en-US" sz="1800" dirty="0"/>
              <a:t>Assist attendees from historically marginalized groups toward academic and professional advancement within their institutions and ACLP </a:t>
            </a:r>
          </a:p>
        </p:txBody>
      </p:sp>
      <p:sp>
        <p:nvSpPr>
          <p:cNvPr id="4" name="Slide Number Placeholder 3">
            <a:extLst>
              <a:ext uri="{FF2B5EF4-FFF2-40B4-BE49-F238E27FC236}">
                <a16:creationId xmlns:a16="http://schemas.microsoft.com/office/drawing/2014/main" xmlns="" id="{1193646D-53AF-2A91-5389-715F222EC79D}"/>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3388055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48E43-653C-F2C1-4BC2-068DCE761022}"/>
              </a:ext>
            </a:extLst>
          </p:cNvPr>
          <p:cNvSpPr>
            <a:spLocks noGrp="1"/>
          </p:cNvSpPr>
          <p:nvPr>
            <p:ph type="title"/>
          </p:nvPr>
        </p:nvSpPr>
        <p:spPr>
          <a:xfrm>
            <a:off x="0" y="1465253"/>
            <a:ext cx="12192000" cy="755483"/>
          </a:xfrm>
        </p:spPr>
        <p:txBody>
          <a:bodyPr>
            <a:normAutofit/>
          </a:bodyPr>
          <a:lstStyle/>
          <a:p>
            <a:pPr algn="ctr"/>
            <a:r>
              <a:rPr lang="en-US" sz="4000" dirty="0"/>
              <a:t>DEI: Speaker Panel</a:t>
            </a:r>
          </a:p>
        </p:txBody>
      </p:sp>
      <p:sp>
        <p:nvSpPr>
          <p:cNvPr id="3" name="Content Placeholder 2">
            <a:extLst>
              <a:ext uri="{FF2B5EF4-FFF2-40B4-BE49-F238E27FC236}">
                <a16:creationId xmlns:a16="http://schemas.microsoft.com/office/drawing/2014/main" xmlns="" id="{599B315D-85ED-F653-7274-F52518CB70B7}"/>
              </a:ext>
            </a:extLst>
          </p:cNvPr>
          <p:cNvSpPr>
            <a:spLocks noGrp="1"/>
          </p:cNvSpPr>
          <p:nvPr>
            <p:ph sz="half" idx="2"/>
          </p:nvPr>
        </p:nvSpPr>
        <p:spPr>
          <a:xfrm>
            <a:off x="292100" y="2157854"/>
            <a:ext cx="11607800" cy="4268738"/>
          </a:xfrm>
        </p:spPr>
        <p:txBody>
          <a:bodyPr>
            <a:noAutofit/>
          </a:bodyPr>
          <a:lstStyle/>
          <a:p>
            <a:r>
              <a:rPr lang="en-US" sz="2500" dirty="0"/>
              <a:t>Include speakers of diverse identity, including but not limited to: age, race, ethnicity, gender identity, sexual orientation, immigration status, disability </a:t>
            </a:r>
          </a:p>
          <a:p>
            <a:r>
              <a:rPr lang="en-US" sz="2500" dirty="0"/>
              <a:t>Incorporate speakers from different professional backgrounds: non-psychiatrist physicians, advance practice practitioners, social workers, nurses, PT/OT, basic scientists, engineers, etc. </a:t>
            </a:r>
          </a:p>
          <a:p>
            <a:r>
              <a:rPr lang="en-US" sz="2500" dirty="0"/>
              <a:t>Include speakers from varying career stages: trainee, early career, mid-career, late career </a:t>
            </a:r>
          </a:p>
          <a:p>
            <a:r>
              <a:rPr lang="en-US" sz="2500" dirty="0"/>
              <a:t>Mentor and sponsor speakers from earlier career stages, historically marginalized groups</a:t>
            </a:r>
          </a:p>
        </p:txBody>
      </p:sp>
      <p:sp>
        <p:nvSpPr>
          <p:cNvPr id="4" name="Slide Number Placeholder 3">
            <a:extLst>
              <a:ext uri="{FF2B5EF4-FFF2-40B4-BE49-F238E27FC236}">
                <a16:creationId xmlns:a16="http://schemas.microsoft.com/office/drawing/2014/main" xmlns="" id="{1193646D-53AF-2A91-5389-715F222EC79D}"/>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204339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4BC286-6897-4777-435E-774254148539}"/>
              </a:ext>
            </a:extLst>
          </p:cNvPr>
          <p:cNvSpPr>
            <a:spLocks noGrp="1"/>
          </p:cNvSpPr>
          <p:nvPr>
            <p:ph sz="half" idx="2"/>
          </p:nvPr>
        </p:nvSpPr>
        <p:spPr>
          <a:xfrm>
            <a:off x="417094" y="1732547"/>
            <a:ext cx="11357811" cy="4813725"/>
          </a:xfrm>
        </p:spPr>
        <p:txBody>
          <a:bodyPr/>
          <a:lstStyle/>
          <a:p>
            <a:pPr marL="0" indent="0">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Questions? Feel free to email us!</a:t>
            </a:r>
          </a:p>
          <a:p>
            <a:pPr marL="0" indent="0">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Leena Mittal: </a:t>
            </a:r>
            <a:r>
              <a:rPr lang="en-US" sz="4000" dirty="0">
                <a:effectLst/>
                <a:latin typeface="Calibri" panose="020F0502020204030204" pitchFamily="34" charset="0"/>
                <a:ea typeface="Calibri" panose="020F0502020204030204" pitchFamily="34" charset="0"/>
                <a:cs typeface="Times New Roman" panose="02020603050405020304" pitchFamily="18" charset="0"/>
                <a:hlinkClick r:id="rId2"/>
              </a:rPr>
              <a:t>lmittal@bwh.harvard.edu</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dirty="0">
                <a:latin typeface="Calibri" panose="020F0502020204030204" pitchFamily="34" charset="0"/>
                <a:ea typeface="Calibri" panose="020F0502020204030204" pitchFamily="34" charset="0"/>
                <a:cs typeface="Times New Roman" panose="02020603050405020304" pitchFamily="18" charset="0"/>
              </a:rPr>
              <a:t>Chandan Khandai: </a:t>
            </a:r>
            <a:r>
              <a:rPr lang="en-US" sz="4000" dirty="0">
                <a:latin typeface="Calibri" panose="020F0502020204030204" pitchFamily="34" charset="0"/>
                <a:ea typeface="Calibri" panose="020F0502020204030204" pitchFamily="34" charset="0"/>
                <a:cs typeface="Times New Roman" panose="02020603050405020304" pitchFamily="18" charset="0"/>
                <a:hlinkClick r:id="rId3"/>
              </a:rPr>
              <a:t>chandan.khandai@gmail.com</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9B221559-6AE9-693E-C434-55A393EF5ACE}"/>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2190634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p:txBody>
          <a:bodyPr>
            <a:noAutofit/>
          </a:bodyPr>
          <a:lstStyle/>
          <a:p>
            <a:pPr marL="0" marR="0">
              <a:spcBef>
                <a:spcPts val="0"/>
              </a:spcBef>
              <a:spcAft>
                <a:spcPts val="0"/>
              </a:spcAft>
            </a:pPr>
            <a:r>
              <a:rPr lang="en-US" sz="4400" b="1" i="1" dirty="0">
                <a:effectLst/>
                <a:latin typeface="Calibri" panose="020F0502020204030204" pitchFamily="34" charset="0"/>
                <a:ea typeface="Calibri" panose="020F0502020204030204" pitchFamily="34" charset="0"/>
                <a:cs typeface="Times New Roman" panose="02020603050405020304" pitchFamily="18" charset="0"/>
              </a:rPr>
              <a:t>10 Tips for Crafting Successful ACLP Submissions</a:t>
            </a:r>
          </a:p>
        </p:txBody>
      </p:sp>
      <p:sp>
        <p:nvSpPr>
          <p:cNvPr id="3" name="Content Placeholder 2">
            <a:extLst>
              <a:ext uri="{FF2B5EF4-FFF2-40B4-BE49-F238E27FC236}">
                <a16:creationId xmlns:a16="http://schemas.microsoft.com/office/drawing/2014/main" xmlns="" id="{4CB324F9-76B7-4869-9EC2-E0D47572F42F}"/>
              </a:ext>
            </a:extLst>
          </p:cNvPr>
          <p:cNvSpPr>
            <a:spLocks noGrp="1"/>
          </p:cNvSpPr>
          <p:nvPr>
            <p:ph idx="1"/>
          </p:nvPr>
        </p:nvSpPr>
        <p:spPr/>
        <p:txBody>
          <a:bodyPr>
            <a:normAutofit/>
          </a:bodyPr>
          <a:lstStyle/>
          <a:p>
            <a:pPr marL="0" indent="0" algn="l">
              <a:buNone/>
            </a:pPr>
            <a:r>
              <a:rPr lang="en-US" b="1" dirty="0"/>
              <a:t>Scott R. Beach, MD</a:t>
            </a:r>
          </a:p>
          <a:p>
            <a:pPr marL="0" indent="0" algn="l">
              <a:buNone/>
            </a:pPr>
            <a:r>
              <a:rPr lang="en-US" dirty="0"/>
              <a:t>Vice Chair, Mentorship Committee</a:t>
            </a:r>
          </a:p>
          <a:p>
            <a:pPr marL="0" indent="0" algn="l">
              <a:buNone/>
            </a:pPr>
            <a:r>
              <a:rPr lang="en-US" dirty="0"/>
              <a:t>Psychiatrist, Massachusetts General Hospital</a:t>
            </a:r>
          </a:p>
          <a:p>
            <a:pPr marL="0" indent="0" algn="l">
              <a:buNone/>
            </a:pPr>
            <a:r>
              <a:rPr lang="en-US" dirty="0"/>
              <a:t>Associate Professor, Harvard Medical School</a:t>
            </a:r>
          </a:p>
        </p:txBody>
      </p:sp>
    </p:spTree>
    <p:extLst>
      <p:ext uri="{BB962C8B-B14F-4D97-AF65-F5344CB8AC3E}">
        <p14:creationId xmlns:p14="http://schemas.microsoft.com/office/powerpoint/2010/main" val="2131667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normAutofit/>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Decide Whether </a:t>
            </a:r>
            <a:r>
              <a:rPr lang="en-US" sz="4000" b="1" dirty="0">
                <a:latin typeface="Calibri" panose="020F0502020204030204" pitchFamily="34" charset="0"/>
                <a:ea typeface="Calibri" panose="020F0502020204030204" pitchFamily="34" charset="0"/>
                <a:cs typeface="Times New Roman" panose="02020603050405020304" pitchFamily="18" charset="0"/>
              </a:rPr>
              <a:t>the Idea Works Best as a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Paper/Poster or Workshop/Symposium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3042770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66DFA-440E-1F04-96A3-D04D29A673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94BC286-6897-4777-435E-774254148539}"/>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Keep the Meeting Theme in Mind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9B221559-6AE9-693E-C434-55A393EF5ACE}"/>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38</a:t>
            </a:fld>
            <a:endParaRPr lang="en-US">
              <a:solidFill>
                <a:prstClr val="black">
                  <a:tint val="75000"/>
                </a:prstClr>
              </a:solidFill>
            </a:endParaRPr>
          </a:p>
        </p:txBody>
      </p:sp>
    </p:spTree>
    <p:extLst>
      <p:ext uri="{BB962C8B-B14F-4D97-AF65-F5344CB8AC3E}">
        <p14:creationId xmlns:p14="http://schemas.microsoft.com/office/powerpoint/2010/main" val="4108736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48E43-653C-F2C1-4BC2-068DCE7610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99B315D-85ED-F653-7274-F52518CB70B7}"/>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Think About Whether the Focus is on Process or Content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1193646D-53AF-2A91-5389-715F222EC79D}"/>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39</a:t>
            </a:fld>
            <a:endParaRPr lang="en-US">
              <a:solidFill>
                <a:prstClr val="black">
                  <a:tint val="75000"/>
                </a:prstClr>
              </a:solidFill>
            </a:endParaRPr>
          </a:p>
        </p:txBody>
      </p:sp>
    </p:spTree>
    <p:extLst>
      <p:ext uri="{BB962C8B-B14F-4D97-AF65-F5344CB8AC3E}">
        <p14:creationId xmlns:p14="http://schemas.microsoft.com/office/powerpoint/2010/main" val="337439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A98FCB-7B3E-604B-9FDE-22701AEC11D7}"/>
              </a:ext>
            </a:extLst>
          </p:cNvPr>
          <p:cNvSpPr>
            <a:spLocks noGrp="1"/>
          </p:cNvSpPr>
          <p:nvPr>
            <p:ph type="title"/>
          </p:nvPr>
        </p:nvSpPr>
        <p:spPr/>
        <p:txBody>
          <a:bodyPr/>
          <a:lstStyle/>
          <a:p>
            <a:r>
              <a:rPr lang="en-US" dirty="0" smtClean="0"/>
              <a:t>Agenda</a:t>
            </a:r>
            <a:endParaRPr lang="en-US" dirty="0"/>
          </a:p>
        </p:txBody>
      </p:sp>
      <p:sp>
        <p:nvSpPr>
          <p:cNvPr id="3" name="Content Placeholder 2">
            <a:extLst>
              <a:ext uri="{FF2B5EF4-FFF2-40B4-BE49-F238E27FC236}">
                <a16:creationId xmlns:a16="http://schemas.microsoft.com/office/drawing/2014/main" xmlns="" id="{BF057D75-033F-5149-A3E7-AD0D3F947B2D}"/>
              </a:ext>
            </a:extLst>
          </p:cNvPr>
          <p:cNvSpPr>
            <a:spLocks noGrp="1"/>
          </p:cNvSpPr>
          <p:nvPr>
            <p:ph sz="half" idx="2"/>
          </p:nvPr>
        </p:nvSpPr>
        <p:spPr/>
        <p:txBody>
          <a:bodyPr/>
          <a:lstStyle/>
          <a:p>
            <a:r>
              <a:rPr lang="en-US" dirty="0" smtClean="0"/>
              <a:t>Introduction and Overview</a:t>
            </a:r>
            <a:endParaRPr lang="en-US" dirty="0"/>
          </a:p>
          <a:p>
            <a:r>
              <a:rPr lang="en-US" dirty="0" smtClean="0"/>
              <a:t>Workshops &amp; Symposia</a:t>
            </a:r>
            <a:endParaRPr lang="en-US" dirty="0"/>
          </a:p>
          <a:p>
            <a:r>
              <a:rPr lang="en-US" dirty="0" smtClean="0"/>
              <a:t>Oral Papers &amp; Posters</a:t>
            </a:r>
          </a:p>
          <a:p>
            <a:r>
              <a:rPr lang="en-US" dirty="0" smtClean="0"/>
              <a:t>Advancing DEI through Annual Meeting submissions</a:t>
            </a:r>
          </a:p>
          <a:p>
            <a:r>
              <a:rPr lang="en-US" dirty="0" smtClean="0"/>
              <a:t>10 Tips for Crafting Successful </a:t>
            </a:r>
            <a:r>
              <a:rPr lang="en-US" smtClean="0"/>
              <a:t>ACLP Submissions</a:t>
            </a:r>
            <a:endParaRPr lang="en-US" dirty="0" smtClean="0"/>
          </a:p>
          <a:p>
            <a:r>
              <a:rPr lang="en-US" dirty="0" smtClean="0"/>
              <a:t>Q &amp; A</a:t>
            </a:r>
            <a:endParaRPr lang="en-US" dirty="0" smtClean="0"/>
          </a:p>
          <a:p>
            <a:endParaRPr lang="en-US" dirty="0"/>
          </a:p>
        </p:txBody>
      </p:sp>
      <p:sp>
        <p:nvSpPr>
          <p:cNvPr id="4" name="Slide Number Placeholder 3">
            <a:extLst>
              <a:ext uri="{FF2B5EF4-FFF2-40B4-BE49-F238E27FC236}">
                <a16:creationId xmlns:a16="http://schemas.microsoft.com/office/drawing/2014/main" xmlns="" id="{B43982B2-A27A-5A49-8B79-14D2DB4AE903}"/>
              </a:ext>
            </a:extLst>
          </p:cNvPr>
          <p:cNvSpPr>
            <a:spLocks noGrp="1"/>
          </p:cNvSpPr>
          <p:nvPr>
            <p:ph type="sldNum" sz="quarter" idx="12"/>
          </p:nvPr>
        </p:nvSpPr>
        <p:spPr/>
        <p:txBody>
          <a:bodyPr/>
          <a:lstStyle/>
          <a:p>
            <a:fld id="{15C9CF00-FB8E-AA48-A2EB-23BCA54F67F0}" type="slidenum">
              <a:rPr lang="en-US" smtClean="0"/>
              <a:t>4</a:t>
            </a:fld>
            <a:endParaRPr lang="en-US"/>
          </a:p>
        </p:txBody>
      </p:sp>
    </p:spTree>
    <p:extLst>
      <p:ext uri="{BB962C8B-B14F-4D97-AF65-F5344CB8AC3E}">
        <p14:creationId xmlns:p14="http://schemas.microsoft.com/office/powerpoint/2010/main" val="208080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231B8-74D3-C868-A220-55604829AF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6765EED-B423-A54A-BE09-F6DF26D31A0C}"/>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Institutional Diversity Matters, Especially for Process-Oriented Submissions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B300EA47-EE31-ADF0-5398-8492AD9E8AFC}"/>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40</a:t>
            </a:fld>
            <a:endParaRPr lang="en-US">
              <a:solidFill>
                <a:prstClr val="black">
                  <a:tint val="75000"/>
                </a:prstClr>
              </a:solidFill>
            </a:endParaRPr>
          </a:p>
        </p:txBody>
      </p:sp>
    </p:spTree>
    <p:extLst>
      <p:ext uri="{BB962C8B-B14F-4D97-AF65-F5344CB8AC3E}">
        <p14:creationId xmlns:p14="http://schemas.microsoft.com/office/powerpoint/2010/main" val="2688877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4A737-ADC9-98F9-54E1-E52ED3CF91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FC6698E-215B-0E42-249F-ACB18EBA7E7D}"/>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Know Your Target Audience and Ensure It Is Large Enough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A00A5A8E-B88B-DDE7-541A-84294AE4EBDA}"/>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41</a:t>
            </a:fld>
            <a:endParaRPr lang="en-US">
              <a:solidFill>
                <a:prstClr val="black">
                  <a:tint val="75000"/>
                </a:prstClr>
              </a:solidFill>
            </a:endParaRPr>
          </a:p>
        </p:txBody>
      </p:sp>
    </p:spTree>
    <p:extLst>
      <p:ext uri="{BB962C8B-B14F-4D97-AF65-F5344CB8AC3E}">
        <p14:creationId xmlns:p14="http://schemas.microsoft.com/office/powerpoint/2010/main" val="5061747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E22E7-6461-9B03-D75A-6F2AEB34C1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7339769-D8D3-BC7B-5FDC-DBF54576EF7D}"/>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Think About Co-Presenters Who Bring a Unique Perspective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98969E75-FE6B-B701-860F-D8A1DE76DC49}"/>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42</a:t>
            </a:fld>
            <a:endParaRPr lang="en-US">
              <a:solidFill>
                <a:prstClr val="black">
                  <a:tint val="75000"/>
                </a:prstClr>
              </a:solidFill>
            </a:endParaRPr>
          </a:p>
        </p:txBody>
      </p:sp>
    </p:spTree>
    <p:extLst>
      <p:ext uri="{BB962C8B-B14F-4D97-AF65-F5344CB8AC3E}">
        <p14:creationId xmlns:p14="http://schemas.microsoft.com/office/powerpoint/2010/main" val="4102213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4CF72-873C-BDD4-5C92-8473B24B3D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AA91461-6F53-AC0E-5918-E8EB4AE0AA44}"/>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Consider Sponsorship from SIGs or Committees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A2150B4B-E9DF-8C1E-26C5-447399255F87}"/>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43</a:t>
            </a:fld>
            <a:endParaRPr lang="en-US">
              <a:solidFill>
                <a:prstClr val="black">
                  <a:tint val="75000"/>
                </a:prstClr>
              </a:solidFill>
            </a:endParaRPr>
          </a:p>
        </p:txBody>
      </p:sp>
    </p:spTree>
    <p:extLst>
      <p:ext uri="{BB962C8B-B14F-4D97-AF65-F5344CB8AC3E}">
        <p14:creationId xmlns:p14="http://schemas.microsoft.com/office/powerpoint/2010/main" val="26976464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8CA4A4-7675-85EB-013F-C24593AF85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2B7E7F6-AAC5-1416-A58D-687A452FD3E6}"/>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Allow the Reviewer to Picture What is Actually Going to Happen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xmlns="" id="{038D084F-6590-6AE5-71FC-1313555B85B0}"/>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44</a:t>
            </a:fld>
            <a:endParaRPr lang="en-US">
              <a:solidFill>
                <a:prstClr val="black">
                  <a:tint val="75000"/>
                </a:prstClr>
              </a:solidFill>
            </a:endParaRPr>
          </a:p>
        </p:txBody>
      </p:sp>
    </p:spTree>
    <p:extLst>
      <p:ext uri="{BB962C8B-B14F-4D97-AF65-F5344CB8AC3E}">
        <p14:creationId xmlns:p14="http://schemas.microsoft.com/office/powerpoint/2010/main" val="4110967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8D6B0-DF1C-0974-4C08-430F7BB643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D9B8D85-BD9E-0442-CB1A-E47D81809869}"/>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Think About Creative Ways to Engage the Audience but Don’t Get Too Creative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1C3FBA74-9C78-CBCD-2BAE-D4656007C04D}"/>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45</a:t>
            </a:fld>
            <a:endParaRPr lang="en-US">
              <a:solidFill>
                <a:prstClr val="black">
                  <a:tint val="75000"/>
                </a:prstClr>
              </a:solidFill>
            </a:endParaRPr>
          </a:p>
        </p:txBody>
      </p:sp>
    </p:spTree>
    <p:extLst>
      <p:ext uri="{BB962C8B-B14F-4D97-AF65-F5344CB8AC3E}">
        <p14:creationId xmlns:p14="http://schemas.microsoft.com/office/powerpoint/2010/main" val="1241944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6A2FB3-025F-0C9F-1351-B5686A1992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E302226-F51A-1182-FD70-31E73C8C1420}"/>
              </a:ext>
            </a:extLst>
          </p:cNvPr>
          <p:cNvSpPr>
            <a:spLocks noGrp="1"/>
          </p:cNvSpPr>
          <p:nvPr>
            <p:ph sz="half" idx="2"/>
          </p:nvPr>
        </p:nvSpPr>
        <p:spPr/>
        <p:txBody>
          <a:bodyPr/>
          <a:lstStyle/>
          <a:p>
            <a:pPr marL="0" indent="0" algn="ctr">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Consider Abstract Submission as a Form of Mentorship</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3DEDC9F2-B1C4-E758-1078-7599EB349E67}"/>
              </a:ext>
            </a:extLst>
          </p:cNvPr>
          <p:cNvSpPr>
            <a:spLocks noGrp="1"/>
          </p:cNvSpPr>
          <p:nvPr>
            <p:ph type="sldNum" sz="quarter" idx="12"/>
          </p:nvPr>
        </p:nvSpPr>
        <p:spPr/>
        <p:txBody>
          <a:bodyPr/>
          <a:lstStyle/>
          <a:p>
            <a:fld id="{15C9CF00-FB8E-AA48-A2EB-23BCA54F67F0}" type="slidenum">
              <a:rPr lang="en-US" smtClean="0">
                <a:solidFill>
                  <a:prstClr val="black">
                    <a:tint val="75000"/>
                  </a:prstClr>
                </a:solidFill>
              </a:rPr>
              <a:pPr/>
              <a:t>46</a:t>
            </a:fld>
            <a:endParaRPr lang="en-US">
              <a:solidFill>
                <a:prstClr val="black">
                  <a:tint val="75000"/>
                </a:prstClr>
              </a:solidFill>
            </a:endParaRPr>
          </a:p>
        </p:txBody>
      </p:sp>
    </p:spTree>
    <p:extLst>
      <p:ext uri="{BB962C8B-B14F-4D97-AF65-F5344CB8AC3E}">
        <p14:creationId xmlns:p14="http://schemas.microsoft.com/office/powerpoint/2010/main" val="183097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AF443D-6C65-1D95-D00B-CF1CB65B5929}"/>
              </a:ext>
            </a:extLst>
          </p:cNvPr>
          <p:cNvSpPr>
            <a:spLocks noGrp="1"/>
          </p:cNvSpPr>
          <p:nvPr>
            <p:ph idx="1"/>
          </p:nvPr>
        </p:nvSpPr>
        <p:spPr>
          <a:xfrm>
            <a:off x="3927951" y="1113449"/>
            <a:ext cx="7751431" cy="4414692"/>
          </a:xfrm>
        </p:spPr>
        <p:txBody>
          <a:bodyPr/>
          <a:lstStyle/>
          <a:p>
            <a:pPr marL="0" indent="0">
              <a:buNone/>
            </a:pPr>
            <a:r>
              <a:rPr lang="en-US" dirty="0"/>
              <a:t>Sejal B. Shah, MD FACLP FAPA</a:t>
            </a:r>
          </a:p>
          <a:p>
            <a:pPr marL="0" indent="0">
              <a:buNone/>
            </a:pPr>
            <a:r>
              <a:rPr lang="en-US" dirty="0"/>
              <a:t>ACLP 2023 Scientific Program Chair</a:t>
            </a:r>
          </a:p>
          <a:p>
            <a:pPr marL="0" indent="0">
              <a:buNone/>
            </a:pPr>
            <a:endParaRPr lang="en-US" dirty="0"/>
          </a:p>
          <a:p>
            <a:pPr marL="0" indent="0">
              <a:buNone/>
            </a:pPr>
            <a:r>
              <a:rPr lang="en-US" dirty="0"/>
              <a:t>Chief, Division of Medical Psychiatry</a:t>
            </a:r>
          </a:p>
          <a:p>
            <a:pPr marL="0" indent="0">
              <a:buNone/>
            </a:pPr>
            <a:r>
              <a:rPr lang="en-US" dirty="0"/>
              <a:t>Associate Vice Chair, Clinical Consultation Services</a:t>
            </a:r>
          </a:p>
          <a:p>
            <a:pPr marL="0" indent="0">
              <a:buNone/>
            </a:pPr>
            <a:r>
              <a:rPr lang="en-US" dirty="0"/>
              <a:t>Brigham and Women’s Hospital</a:t>
            </a:r>
          </a:p>
          <a:p>
            <a:pPr marL="0" indent="0">
              <a:buNone/>
            </a:pPr>
            <a:endParaRPr lang="en-US" dirty="0"/>
          </a:p>
          <a:p>
            <a:pPr marL="0" indent="0">
              <a:buNone/>
            </a:pPr>
            <a:r>
              <a:rPr lang="en-US" dirty="0"/>
              <a:t>Assistant Professor, Harvard Medical School</a:t>
            </a:r>
          </a:p>
        </p:txBody>
      </p:sp>
    </p:spTree>
    <p:extLst>
      <p:ext uri="{BB962C8B-B14F-4D97-AF65-F5344CB8AC3E}">
        <p14:creationId xmlns:p14="http://schemas.microsoft.com/office/powerpoint/2010/main" val="367175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p:txBody>
          <a:bodyPr/>
          <a:lstStyle/>
          <a:p>
            <a:r>
              <a:rPr lang="en-US" dirty="0"/>
              <a:t>ACLP 2023 Meeting</a:t>
            </a:r>
          </a:p>
        </p:txBody>
      </p:sp>
      <p:sp>
        <p:nvSpPr>
          <p:cNvPr id="3" name="Content Placeholder 2">
            <a:extLst>
              <a:ext uri="{FF2B5EF4-FFF2-40B4-BE49-F238E27FC236}">
                <a16:creationId xmlns:a16="http://schemas.microsoft.com/office/drawing/2014/main" xmlns="" id="{4CB324F9-76B7-4869-9EC2-E0D47572F42F}"/>
              </a:ext>
            </a:extLst>
          </p:cNvPr>
          <p:cNvSpPr>
            <a:spLocks noGrp="1"/>
          </p:cNvSpPr>
          <p:nvPr>
            <p:ph idx="1"/>
          </p:nvPr>
        </p:nvSpPr>
        <p:spPr/>
        <p:txBody>
          <a:bodyPr>
            <a:normAutofit lnSpcReduction="10000"/>
          </a:bodyPr>
          <a:lstStyle/>
          <a:p>
            <a:r>
              <a:rPr lang="en-US" dirty="0"/>
              <a:t>November 8-11, 2023 in Austin, Texas</a:t>
            </a:r>
          </a:p>
          <a:p>
            <a:r>
              <a:rPr lang="en-US" dirty="0"/>
              <a:t>70th Annual Meeting!</a:t>
            </a:r>
          </a:p>
          <a:p>
            <a:r>
              <a:rPr lang="en-US" dirty="0"/>
              <a:t>Live In-Person Meeting and Live-Streamed</a:t>
            </a:r>
          </a:p>
          <a:p>
            <a:r>
              <a:rPr lang="en-US" dirty="0"/>
              <a:t>Meeting Theme</a:t>
            </a:r>
          </a:p>
          <a:p>
            <a:r>
              <a:rPr lang="en-US" dirty="0"/>
              <a:t>New Additions to the Meeting</a:t>
            </a:r>
          </a:p>
          <a:p>
            <a:pPr lvl="1"/>
            <a:r>
              <a:rPr lang="en-US" dirty="0"/>
              <a:t>Research Colloquium</a:t>
            </a:r>
          </a:p>
          <a:p>
            <a:pPr lvl="1"/>
            <a:r>
              <a:rPr lang="en-US" dirty="0"/>
              <a:t>APP Course</a:t>
            </a:r>
          </a:p>
          <a:p>
            <a:r>
              <a:rPr lang="en-US" dirty="0"/>
              <a:t>Diverse Lineup of Plenary Speakers</a:t>
            </a:r>
          </a:p>
          <a:p>
            <a:r>
              <a:rPr lang="en-US" dirty="0"/>
              <a:t>Opportunities for Mentorship, Networking, Socializing!</a:t>
            </a:r>
          </a:p>
        </p:txBody>
      </p:sp>
    </p:spTree>
    <p:extLst>
      <p:ext uri="{BB962C8B-B14F-4D97-AF65-F5344CB8AC3E}">
        <p14:creationId xmlns:p14="http://schemas.microsoft.com/office/powerpoint/2010/main" val="236588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74C0A8E0-9214-66EB-29A3-FD74699B77EB}"/>
              </a:ext>
            </a:extLst>
          </p:cNvPr>
          <p:cNvSpPr>
            <a:spLocks noGrp="1"/>
          </p:cNvSpPr>
          <p:nvPr>
            <p:ph sz="half" idx="2"/>
          </p:nvPr>
        </p:nvSpPr>
        <p:spPr>
          <a:xfrm>
            <a:off x="838200" y="3427355"/>
            <a:ext cx="10515600" cy="1100604"/>
          </a:xfrm>
        </p:spPr>
        <p:txBody>
          <a:bodyPr/>
          <a:lstStyle/>
          <a:p>
            <a:pPr marL="0" indent="0" algn="ctr">
              <a:buNone/>
            </a:pPr>
            <a:r>
              <a:rPr lang="en-US" dirty="0"/>
              <a:t>sshah@bwh.harvard.edu</a:t>
            </a:r>
          </a:p>
        </p:txBody>
      </p:sp>
    </p:spTree>
    <p:extLst>
      <p:ext uri="{BB962C8B-B14F-4D97-AF65-F5344CB8AC3E}">
        <p14:creationId xmlns:p14="http://schemas.microsoft.com/office/powerpoint/2010/main" val="279567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8DB03-3AAA-4247-D0FA-FC0B76C1CC84}"/>
              </a:ext>
            </a:extLst>
          </p:cNvPr>
          <p:cNvSpPr>
            <a:spLocks noGrp="1"/>
          </p:cNvSpPr>
          <p:nvPr>
            <p:ph type="title"/>
          </p:nvPr>
        </p:nvSpPr>
        <p:spPr>
          <a:xfrm>
            <a:off x="3927951" y="365125"/>
            <a:ext cx="7925382" cy="1519093"/>
          </a:xfrm>
        </p:spPr>
        <p:txBody>
          <a:bodyPr>
            <a:noAutofit/>
          </a:bodyPr>
          <a:lstStyle/>
          <a:p>
            <a:r>
              <a:rPr lang="en-US" sz="5400" dirty="0"/>
              <a:t>Best Practices: Poster and </a:t>
            </a:r>
            <a:br>
              <a:rPr lang="en-US" sz="5400" dirty="0"/>
            </a:br>
            <a:r>
              <a:rPr lang="en-US" sz="5400" dirty="0"/>
              <a:t>Brief Oral Papers Submissions</a:t>
            </a:r>
          </a:p>
        </p:txBody>
      </p:sp>
      <p:sp>
        <p:nvSpPr>
          <p:cNvPr id="4" name="Google Shape;40;p4">
            <a:extLst>
              <a:ext uri="{FF2B5EF4-FFF2-40B4-BE49-F238E27FC236}">
                <a16:creationId xmlns:a16="http://schemas.microsoft.com/office/drawing/2014/main" xmlns="" id="{4A5A8630-A6A9-5F2C-0B8A-7FDECD30C7B6}"/>
              </a:ext>
            </a:extLst>
          </p:cNvPr>
          <p:cNvSpPr txBox="1">
            <a:spLocks/>
          </p:cNvSpPr>
          <p:nvPr/>
        </p:nvSpPr>
        <p:spPr>
          <a:xfrm>
            <a:off x="3927951" y="3703653"/>
            <a:ext cx="7925382" cy="1715013"/>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Clr>
                <a:srgbClr val="02B256"/>
              </a:buClr>
              <a:buFont typeface="Arial" panose="020B0604020202020204" pitchFamily="34" charset="0"/>
              <a:buChar char="•"/>
              <a:defRPr sz="2800" b="0" i="0" kern="1200">
                <a:solidFill>
                  <a:schemeClr val="bg1"/>
                </a:solidFill>
                <a:latin typeface="+mn-lt"/>
                <a:ea typeface="Aktiv Grotesk Light" panose="020B0404020202020204" pitchFamily="34" charset="0"/>
                <a:cs typeface="Aktiv Grotesk Light" panose="020B0404020202020204" pitchFamily="34" charset="0"/>
              </a:defRPr>
            </a:lvl1pPr>
            <a:lvl2pPr marL="685800" indent="-228600" algn="l" defTabSz="914400" rtl="0" eaLnBrk="1" latinLnBrk="0" hangingPunct="1">
              <a:lnSpc>
                <a:spcPct val="90000"/>
              </a:lnSpc>
              <a:spcBef>
                <a:spcPts val="500"/>
              </a:spcBef>
              <a:buClr>
                <a:srgbClr val="02B256"/>
              </a:buClr>
              <a:buFont typeface="Arial" panose="020B0604020202020204" pitchFamily="34" charset="0"/>
              <a:buChar char="•"/>
              <a:defRPr sz="2400" b="0" i="0" kern="1200">
                <a:solidFill>
                  <a:schemeClr val="bg1"/>
                </a:solidFill>
                <a:latin typeface="+mn-lt"/>
                <a:ea typeface="Aktiv Grotesk Light" panose="020B0404020202020204" pitchFamily="34" charset="0"/>
                <a:cs typeface="Aktiv Grotesk Light" panose="020B0404020202020204" pitchFamily="34" charset="0"/>
              </a:defRPr>
            </a:lvl2pPr>
            <a:lvl3pPr marL="1143000" indent="-228600" algn="l" defTabSz="914400" rtl="0" eaLnBrk="1" latinLnBrk="0" hangingPunct="1">
              <a:lnSpc>
                <a:spcPct val="90000"/>
              </a:lnSpc>
              <a:spcBef>
                <a:spcPts val="500"/>
              </a:spcBef>
              <a:buClr>
                <a:srgbClr val="02B256"/>
              </a:buClr>
              <a:buFont typeface="Arial" panose="020B0604020202020204" pitchFamily="34" charset="0"/>
              <a:buChar char="•"/>
              <a:defRPr sz="2000" b="0" i="0" kern="1200">
                <a:solidFill>
                  <a:schemeClr val="bg1"/>
                </a:solidFill>
                <a:latin typeface="+mn-lt"/>
                <a:ea typeface="Aktiv Grotesk Light" panose="020B0404020202020204" pitchFamily="34" charset="0"/>
                <a:cs typeface="Aktiv Grotesk Light" panose="020B0404020202020204" pitchFamily="34" charset="0"/>
              </a:defRPr>
            </a:lvl3pPr>
            <a:lvl4pPr marL="16002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bg1"/>
                </a:solidFill>
                <a:latin typeface="+mn-lt"/>
                <a:ea typeface="Aktiv Grotesk Light" panose="020B0404020202020204" pitchFamily="34" charset="0"/>
                <a:cs typeface="Aktiv Grotesk Light" panose="020B0404020202020204" pitchFamily="34" charset="0"/>
              </a:defRPr>
            </a:lvl4pPr>
            <a:lvl5pPr marL="2057400" indent="-228600" algn="l" defTabSz="914400" rtl="0" eaLnBrk="1" latinLnBrk="0" hangingPunct="1">
              <a:lnSpc>
                <a:spcPct val="90000"/>
              </a:lnSpc>
              <a:spcBef>
                <a:spcPts val="500"/>
              </a:spcBef>
              <a:buClr>
                <a:srgbClr val="02B256"/>
              </a:buClr>
              <a:buFont typeface="Arial" panose="020B0604020202020204" pitchFamily="34" charset="0"/>
              <a:buChar char="•"/>
              <a:defRPr sz="1800" b="0" i="0" kern="1200">
                <a:solidFill>
                  <a:schemeClr val="bg1"/>
                </a:solidFill>
                <a:latin typeface="+mn-lt"/>
                <a:ea typeface="Aktiv Grotesk Light" panose="020B0404020202020204" pitchFamily="34" charset="0"/>
                <a:cs typeface="Aktiv Grotesk Light" panose="020B04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0"/>
              </a:spcBef>
              <a:buClr>
                <a:prstClr val="black"/>
              </a:buClr>
              <a:buSzPts val="1100"/>
              <a:buFont typeface="Arial"/>
              <a:buNone/>
            </a:pPr>
            <a:r>
              <a:rPr lang="en-US" sz="3200" dirty="0">
                <a:solidFill>
                  <a:prstClr val="white"/>
                </a:solidFill>
              </a:rPr>
              <a:t>Michael J Peterson, MD, PhD, FACLP, DFAPA</a:t>
            </a:r>
          </a:p>
          <a:p>
            <a:pPr marL="0" indent="0" algn="ctr">
              <a:lnSpc>
                <a:spcPct val="80000"/>
              </a:lnSpc>
              <a:spcBef>
                <a:spcPts val="0"/>
              </a:spcBef>
              <a:buClr>
                <a:prstClr val="black"/>
              </a:buClr>
              <a:buSzPts val="1100"/>
              <a:buFont typeface="Arial"/>
              <a:buNone/>
            </a:pPr>
            <a:r>
              <a:rPr lang="en-US" dirty="0">
                <a:solidFill>
                  <a:prstClr val="white"/>
                </a:solidFill>
              </a:rPr>
              <a:t>Chair –  Oral Papers and Posters Subcommittee</a:t>
            </a:r>
          </a:p>
          <a:p>
            <a:pPr marL="0" indent="0" algn="ctr">
              <a:lnSpc>
                <a:spcPct val="80000"/>
              </a:lnSpc>
              <a:spcBef>
                <a:spcPts val="0"/>
              </a:spcBef>
              <a:buClr>
                <a:prstClr val="black"/>
              </a:buClr>
              <a:buSzPts val="1100"/>
              <a:buFont typeface="Arial"/>
              <a:buNone/>
            </a:pPr>
            <a:r>
              <a:rPr lang="en-US" sz="2000" dirty="0">
                <a:solidFill>
                  <a:prstClr val="white"/>
                </a:solidFill>
              </a:rPr>
              <a:t>University of Wisconsin - School of Medicine and Public Health</a:t>
            </a:r>
          </a:p>
          <a:p>
            <a:pPr marL="0" indent="0" algn="ctr">
              <a:lnSpc>
                <a:spcPct val="80000"/>
              </a:lnSpc>
              <a:spcBef>
                <a:spcPts val="182"/>
              </a:spcBef>
              <a:buClr>
                <a:srgbClr val="4C4C4C"/>
              </a:buClr>
              <a:buSzPts val="910"/>
              <a:buFont typeface="Noto Sans Symbols"/>
              <a:buNone/>
            </a:pPr>
            <a:endParaRPr lang="en-US" sz="1600" dirty="0">
              <a:solidFill>
                <a:prstClr val="white"/>
              </a:solidFill>
            </a:endParaRPr>
          </a:p>
        </p:txBody>
      </p:sp>
    </p:spTree>
    <p:extLst>
      <p:ext uri="{BB962C8B-B14F-4D97-AF65-F5344CB8AC3E}">
        <p14:creationId xmlns:p14="http://schemas.microsoft.com/office/powerpoint/2010/main" val="3631002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8"/>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dirty="0"/>
              <a:t>Presentation Formats</a:t>
            </a:r>
            <a:endParaRPr sz="3600" dirty="0"/>
          </a:p>
        </p:txBody>
      </p:sp>
      <p:sp>
        <p:nvSpPr>
          <p:cNvPr id="75" name="Google Shape;75;p8"/>
          <p:cNvSpPr txBox="1">
            <a:spLocks noGrp="1"/>
          </p:cNvSpPr>
          <p:nvPr>
            <p:ph sz="half" idx="2"/>
          </p:nvPr>
        </p:nvSpPr>
        <p:spPr>
          <a:xfrm>
            <a:off x="838200" y="2210105"/>
            <a:ext cx="10515600" cy="4518729"/>
          </a:xfrm>
          <a:prstGeom prst="rect">
            <a:avLst/>
          </a:prstGeom>
        </p:spPr>
        <p:txBody>
          <a:bodyPr spcFirstLastPara="1" wrap="square" lIns="91425" tIns="45700" rIns="91425" bIns="45700" anchor="t" anchorCtr="0">
            <a:noAutofit/>
          </a:bodyPr>
          <a:lstStyle/>
          <a:p>
            <a:r>
              <a:rPr lang="en-US" sz="2400" dirty="0"/>
              <a:t>Brief Oral Papers (BOPs):</a:t>
            </a:r>
          </a:p>
          <a:p>
            <a:pPr marL="876300" lvl="1" indent="-342900">
              <a:spcBef>
                <a:spcPts val="480"/>
              </a:spcBef>
              <a:buSzPts val="2400"/>
            </a:pPr>
            <a:r>
              <a:rPr lang="en-US" sz="2000" dirty="0"/>
              <a:t>Short (~10 minute) presentation by a single presenter</a:t>
            </a:r>
          </a:p>
          <a:p>
            <a:pPr marL="876300" lvl="1" indent="-342900">
              <a:spcBef>
                <a:spcPts val="480"/>
              </a:spcBef>
              <a:buSzPts val="2400"/>
            </a:pPr>
            <a:r>
              <a:rPr lang="en-US" sz="2000" dirty="0"/>
              <a:t>Didactic/PowerPoint presentation by primary presenter	</a:t>
            </a:r>
          </a:p>
          <a:p>
            <a:pPr marL="876300" lvl="1" indent="-342900">
              <a:spcBef>
                <a:spcPts val="480"/>
              </a:spcBef>
              <a:buSzPts val="2400"/>
            </a:pPr>
            <a:r>
              <a:rPr lang="en-US" sz="2000" dirty="0"/>
              <a:t>Talks are grouped by topic</a:t>
            </a:r>
          </a:p>
          <a:p>
            <a:pPr marL="876300" lvl="1" indent="-342900">
              <a:spcBef>
                <a:spcPts val="480"/>
              </a:spcBef>
              <a:buSzPts val="2400"/>
            </a:pPr>
            <a:r>
              <a:rPr lang="en-US" sz="2000" dirty="0"/>
              <a:t>Moderator leads the session; introduces presentations and determines format/time for discussion component.</a:t>
            </a:r>
          </a:p>
          <a:p>
            <a:r>
              <a:rPr lang="en-US" sz="2400" dirty="0"/>
              <a:t>Poster:</a:t>
            </a:r>
          </a:p>
          <a:p>
            <a:pPr lvl="1"/>
            <a:r>
              <a:rPr lang="en-US" sz="2000" dirty="0"/>
              <a:t>Work presented on a printed format</a:t>
            </a:r>
          </a:p>
          <a:p>
            <a:pPr lvl="1"/>
            <a:r>
              <a:rPr lang="en-US" sz="2000" dirty="0"/>
              <a:t>In person presentation at the Meeting Poster Session</a:t>
            </a:r>
          </a:p>
          <a:p>
            <a:pPr lvl="1"/>
            <a:r>
              <a:rPr lang="en-US" sz="2000" dirty="0"/>
              <a:t>Generally includes structured sections</a:t>
            </a:r>
          </a:p>
          <a:p>
            <a:pPr lvl="2"/>
            <a:r>
              <a:rPr lang="en-US" sz="1800" dirty="0"/>
              <a:t>Abstract, Background, Methods, Results, Discussion/Conclusion</a:t>
            </a:r>
          </a:p>
          <a:p>
            <a:pPr lvl="1"/>
            <a:r>
              <a:rPr lang="en-US" sz="2000" dirty="0"/>
              <a:t>Useful to link to additional material online (e.g. – include a QR code on poster)</a:t>
            </a:r>
          </a:p>
          <a:p>
            <a:pPr lvl="1"/>
            <a:endParaRPr lang="en-US" sz="2000" dirty="0"/>
          </a:p>
          <a:p>
            <a:pPr lvl="1"/>
            <a:endParaRPr lang="en-US" sz="2000" dirty="0"/>
          </a:p>
          <a:p>
            <a:pPr lvl="1" indent="-381000">
              <a:spcBef>
                <a:spcPts val="480"/>
              </a:spcBef>
              <a:buSzPts val="2400"/>
              <a:buChar char="▪"/>
            </a:pPr>
            <a:endParaRPr sz="2000" dirty="0"/>
          </a:p>
          <a:p>
            <a:pPr marL="0" lvl="0" indent="0" algn="l" rtl="0">
              <a:spcBef>
                <a:spcPts val="480"/>
              </a:spcBef>
              <a:spcAft>
                <a:spcPts val="0"/>
              </a:spcAft>
              <a:buNone/>
            </a:pPr>
            <a:endParaRPr sz="2400" dirty="0"/>
          </a:p>
        </p:txBody>
      </p:sp>
      <p:sp>
        <p:nvSpPr>
          <p:cNvPr id="76" name="Google Shape;76;p8"/>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Font typeface="Arial"/>
              <a:buNone/>
              <a:defRPr sz="1000" b="0" i="0" u="none" strike="noStrike" cap="none">
                <a:solidFill>
                  <a:srgbClr val="177D38"/>
                </a:solidFill>
                <a:latin typeface="Calibri"/>
                <a:ea typeface="Calibri"/>
                <a:cs typeface="Calibri"/>
                <a:sym typeface="Calibri"/>
              </a:defRPr>
            </a:lvl9pPr>
          </a:lstStyle>
          <a:p>
            <a:fld id="{00000000-1234-1234-1234-123412341234}" type="slidenum">
              <a:rPr lang="en-US" smtClean="0"/>
              <a:pPr/>
              <a:t>9</a:t>
            </a:fld>
            <a:endParaRPr/>
          </a:p>
        </p:txBody>
      </p:sp>
    </p:spTree>
    <p:extLst>
      <p:ext uri="{BB962C8B-B14F-4D97-AF65-F5344CB8AC3E}">
        <p14:creationId xmlns:p14="http://schemas.microsoft.com/office/powerpoint/2010/main" val="67244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blinds(horizontal)">
                                      <p:cBhvr>
                                        <p:cTn id="7" dur="500"/>
                                        <p:tgtEl>
                                          <p:spTgt spid="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5">
                                            <p:txEl>
                                              <p:pRg st="1" end="1"/>
                                            </p:txEl>
                                          </p:spTgt>
                                        </p:tgtEl>
                                        <p:attrNameLst>
                                          <p:attrName>style.visibility</p:attrName>
                                        </p:attrNameLst>
                                      </p:cBhvr>
                                      <p:to>
                                        <p:strVal val="visible"/>
                                      </p:to>
                                    </p:set>
                                    <p:animEffect transition="in" filter="blinds(horizontal)">
                                      <p:cBhvr>
                                        <p:cTn id="10" dur="500"/>
                                        <p:tgtEl>
                                          <p:spTgt spid="7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5">
                                            <p:txEl>
                                              <p:pRg st="2" end="2"/>
                                            </p:txEl>
                                          </p:spTgt>
                                        </p:tgtEl>
                                        <p:attrNameLst>
                                          <p:attrName>style.visibility</p:attrName>
                                        </p:attrNameLst>
                                      </p:cBhvr>
                                      <p:to>
                                        <p:strVal val="visible"/>
                                      </p:to>
                                    </p:set>
                                    <p:animEffect transition="in" filter="blinds(horizontal)">
                                      <p:cBhvr>
                                        <p:cTn id="13" dur="500"/>
                                        <p:tgtEl>
                                          <p:spTgt spid="7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5">
                                            <p:txEl>
                                              <p:pRg st="3" end="3"/>
                                            </p:txEl>
                                          </p:spTgt>
                                        </p:tgtEl>
                                        <p:attrNameLst>
                                          <p:attrName>style.visibility</p:attrName>
                                        </p:attrNameLst>
                                      </p:cBhvr>
                                      <p:to>
                                        <p:strVal val="visible"/>
                                      </p:to>
                                    </p:set>
                                    <p:animEffect transition="in" filter="blinds(horizontal)">
                                      <p:cBhvr>
                                        <p:cTn id="16" dur="500"/>
                                        <p:tgtEl>
                                          <p:spTgt spid="7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5">
                                            <p:txEl>
                                              <p:pRg st="4" end="4"/>
                                            </p:txEl>
                                          </p:spTgt>
                                        </p:tgtEl>
                                        <p:attrNameLst>
                                          <p:attrName>style.visibility</p:attrName>
                                        </p:attrNameLst>
                                      </p:cBhvr>
                                      <p:to>
                                        <p:strVal val="visible"/>
                                      </p:to>
                                    </p:set>
                                    <p:animEffect transition="in" filter="blinds(horizontal)">
                                      <p:cBhvr>
                                        <p:cTn id="19" dur="500"/>
                                        <p:tgtEl>
                                          <p:spTgt spid="7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5">
                                            <p:txEl>
                                              <p:pRg st="5" end="5"/>
                                            </p:txEl>
                                          </p:spTgt>
                                        </p:tgtEl>
                                        <p:attrNameLst>
                                          <p:attrName>style.visibility</p:attrName>
                                        </p:attrNameLst>
                                      </p:cBhvr>
                                      <p:to>
                                        <p:strVal val="visible"/>
                                      </p:to>
                                    </p:set>
                                    <p:animEffect transition="in" filter="blinds(horizontal)">
                                      <p:cBhvr>
                                        <p:cTn id="24" dur="500"/>
                                        <p:tgtEl>
                                          <p:spTgt spid="75">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5">
                                            <p:txEl>
                                              <p:pRg st="6" end="6"/>
                                            </p:txEl>
                                          </p:spTgt>
                                        </p:tgtEl>
                                        <p:attrNameLst>
                                          <p:attrName>style.visibility</p:attrName>
                                        </p:attrNameLst>
                                      </p:cBhvr>
                                      <p:to>
                                        <p:strVal val="visible"/>
                                      </p:to>
                                    </p:set>
                                    <p:animEffect transition="in" filter="blinds(horizontal)">
                                      <p:cBhvr>
                                        <p:cTn id="27" dur="500"/>
                                        <p:tgtEl>
                                          <p:spTgt spid="75">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5">
                                            <p:txEl>
                                              <p:pRg st="7" end="7"/>
                                            </p:txEl>
                                          </p:spTgt>
                                        </p:tgtEl>
                                        <p:attrNameLst>
                                          <p:attrName>style.visibility</p:attrName>
                                        </p:attrNameLst>
                                      </p:cBhvr>
                                      <p:to>
                                        <p:strVal val="visible"/>
                                      </p:to>
                                    </p:set>
                                    <p:animEffect transition="in" filter="blinds(horizontal)">
                                      <p:cBhvr>
                                        <p:cTn id="30" dur="500"/>
                                        <p:tgtEl>
                                          <p:spTgt spid="75">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5">
                                            <p:txEl>
                                              <p:pRg st="8" end="8"/>
                                            </p:txEl>
                                          </p:spTgt>
                                        </p:tgtEl>
                                        <p:attrNameLst>
                                          <p:attrName>style.visibility</p:attrName>
                                        </p:attrNameLst>
                                      </p:cBhvr>
                                      <p:to>
                                        <p:strVal val="visible"/>
                                      </p:to>
                                    </p:set>
                                    <p:animEffect transition="in" filter="blinds(horizontal)">
                                      <p:cBhvr>
                                        <p:cTn id="33" dur="500"/>
                                        <p:tgtEl>
                                          <p:spTgt spid="75">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75">
                                            <p:txEl>
                                              <p:pRg st="9" end="9"/>
                                            </p:txEl>
                                          </p:spTgt>
                                        </p:tgtEl>
                                        <p:attrNameLst>
                                          <p:attrName>style.visibility</p:attrName>
                                        </p:attrNameLst>
                                      </p:cBhvr>
                                      <p:to>
                                        <p:strVal val="visible"/>
                                      </p:to>
                                    </p:set>
                                    <p:animEffect transition="in" filter="blinds(horizontal)">
                                      <p:cBhvr>
                                        <p:cTn id="36" dur="500"/>
                                        <p:tgtEl>
                                          <p:spTgt spid="75">
                                            <p:txEl>
                                              <p:pRg st="9" end="9"/>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75">
                                            <p:txEl>
                                              <p:pRg st="10" end="10"/>
                                            </p:txEl>
                                          </p:spTgt>
                                        </p:tgtEl>
                                        <p:attrNameLst>
                                          <p:attrName>style.visibility</p:attrName>
                                        </p:attrNameLst>
                                      </p:cBhvr>
                                      <p:to>
                                        <p:strVal val="visible"/>
                                      </p:to>
                                    </p:set>
                                    <p:animEffect transition="in" filter="blinds(horizontal)">
                                      <p:cBhvr>
                                        <p:cTn id="39" dur="500"/>
                                        <p:tgtEl>
                                          <p:spTgt spid="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9AC4E443FC604781AC378D5C470398" ma:contentTypeVersion="15" ma:contentTypeDescription="Create a new document." ma:contentTypeScope="" ma:versionID="d127e50f19a8564460a798724a793b96">
  <xsd:schema xmlns:xsd="http://www.w3.org/2001/XMLSchema" xmlns:xs="http://www.w3.org/2001/XMLSchema" xmlns:p="http://schemas.microsoft.com/office/2006/metadata/properties" xmlns:ns2="f71021e8-990f-4925-b0c0-56fc0f9bf228" xmlns:ns3="95e876d0-1428-417b-8b26-3807ab3aec53" targetNamespace="http://schemas.microsoft.com/office/2006/metadata/properties" ma:root="true" ma:fieldsID="b87e6efe372904ba6cf9e1f245f09338" ns2:_="" ns3:_="">
    <xsd:import namespace="f71021e8-990f-4925-b0c0-56fc0f9bf228"/>
    <xsd:import namespace="95e876d0-1428-417b-8b26-3807ab3aec5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1021e8-990f-4925-b0c0-56fc0f9bf22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2dcf594-6e73-47fc-8310-ff95ea552531}" ma:internalName="TaxCatchAll" ma:showField="CatchAllData" ma:web="f71021e8-990f-4925-b0c0-56fc0f9bf22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e876d0-1428-417b-8b26-3807ab3aec5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3486d5f-0198-4fe6-9ac5-bd9f70c295c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5e876d0-1428-417b-8b26-3807ab3aec53">
      <Terms xmlns="http://schemas.microsoft.com/office/infopath/2007/PartnerControls"/>
    </lcf76f155ced4ddcb4097134ff3c332f>
    <TaxCatchAll xmlns="f71021e8-990f-4925-b0c0-56fc0f9bf228" xsi:nil="true"/>
  </documentManagement>
</p:properties>
</file>

<file path=customXml/itemProps1.xml><?xml version="1.0" encoding="utf-8"?>
<ds:datastoreItem xmlns:ds="http://schemas.openxmlformats.org/officeDocument/2006/customXml" ds:itemID="{DB6C3D07-3655-4D74-80AA-9C19B3A49920}">
  <ds:schemaRefs>
    <ds:schemaRef ds:uri="http://schemas.microsoft.com/sharepoint/v3/contenttype/forms"/>
  </ds:schemaRefs>
</ds:datastoreItem>
</file>

<file path=customXml/itemProps2.xml><?xml version="1.0" encoding="utf-8"?>
<ds:datastoreItem xmlns:ds="http://schemas.openxmlformats.org/officeDocument/2006/customXml" ds:itemID="{E9F039B9-5F00-491F-BDA1-B5A5B3066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1021e8-990f-4925-b0c0-56fc0f9bf228"/>
    <ds:schemaRef ds:uri="95e876d0-1428-417b-8b26-3807ab3ae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0B63F4-414B-41A7-B1F2-428674E0078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95e876d0-1428-417b-8b26-3807ab3aec53"/>
    <ds:schemaRef ds:uri="f71021e8-990f-4925-b0c0-56fc0f9bf228"/>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11790</TotalTime>
  <Words>2064</Words>
  <Application>Microsoft Office PowerPoint</Application>
  <PresentationFormat>Widescreen</PresentationFormat>
  <Paragraphs>318</Paragraphs>
  <Slides>46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Aktiv Grotesk Light</vt:lpstr>
      <vt:lpstr>Arial</vt:lpstr>
      <vt:lpstr>Calibri</vt:lpstr>
      <vt:lpstr>Macklin Slab</vt:lpstr>
      <vt:lpstr>Noto Sans Symbols</vt:lpstr>
      <vt:lpstr>Symbol</vt:lpstr>
      <vt:lpstr>Times New Roman</vt:lpstr>
      <vt:lpstr>Office Theme</vt:lpstr>
      <vt:lpstr>PowerPoint Presentation</vt:lpstr>
      <vt:lpstr>ACLP Mentorship Workshop Series</vt:lpstr>
      <vt:lpstr>Participants</vt:lpstr>
      <vt:lpstr>Agenda</vt:lpstr>
      <vt:lpstr>PowerPoint Presentation</vt:lpstr>
      <vt:lpstr>ACLP 2023 Meeting</vt:lpstr>
      <vt:lpstr>PowerPoint Presentation</vt:lpstr>
      <vt:lpstr>Best Practices: Poster and  Brief Oral Papers Submissions</vt:lpstr>
      <vt:lpstr>Presentation Formats</vt:lpstr>
      <vt:lpstr>Notes on presentation formats:</vt:lpstr>
      <vt:lpstr>What makes a good submission?  (Writing a good abstract)</vt:lpstr>
      <vt:lpstr>Abstract</vt:lpstr>
      <vt:lpstr>Specifics on Case Reports</vt:lpstr>
      <vt:lpstr>Brief Oral Papers</vt:lpstr>
      <vt:lpstr>Posters</vt:lpstr>
      <vt:lpstr>Trainee Status (Posters)</vt:lpstr>
      <vt:lpstr>Evaluation of submissions </vt:lpstr>
      <vt:lpstr>Mentoring</vt:lpstr>
      <vt:lpstr>Poster Awards</vt:lpstr>
      <vt:lpstr>Integrating Care and Evidence Across the Lifespan</vt:lpstr>
      <vt:lpstr>General guidance on workshops and symposia</vt:lpstr>
      <vt:lpstr>What is the difference between workshops and symposia?</vt:lpstr>
      <vt:lpstr>Major items the reviewers are considering when scoring abstracts </vt:lpstr>
      <vt:lpstr>What are the features of a well written abstract proposal?</vt:lpstr>
      <vt:lpstr>An example of a well written abstract:</vt:lpstr>
      <vt:lpstr>Abstract (continued)</vt:lpstr>
      <vt:lpstr>Abstract (continued)</vt:lpstr>
      <vt:lpstr>What type of abstracts are generally not accepted?</vt:lpstr>
      <vt:lpstr>What is our committees process</vt:lpstr>
      <vt:lpstr>Integrating Diversity, Equity, and Inclusion into Submissions</vt:lpstr>
      <vt:lpstr>New for 2023: Integrating DEI Into the Program</vt:lpstr>
      <vt:lpstr>PowerPoint Presentation</vt:lpstr>
      <vt:lpstr>DEI: Topics Presented</vt:lpstr>
      <vt:lpstr>DEI: Speaker Panel</vt:lpstr>
      <vt:lpstr>PowerPoint Presentation</vt:lpstr>
      <vt:lpstr>10 Tips for Crafting Successful ACLP Submissions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ottavan 2</dc:creator>
  <cp:lastModifiedBy>Microsoft account</cp:lastModifiedBy>
  <cp:revision>50</cp:revision>
  <dcterms:created xsi:type="dcterms:W3CDTF">2022-02-15T14:37:30Z</dcterms:created>
  <dcterms:modified xsi:type="dcterms:W3CDTF">2023-03-09T22:09:57Z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0x010100B59AC4E443FC604781AC378D5C470398</vt:lpwstr>
  </property>
  <property fmtid="{D5CDD505-2E9C-101B-9397-08002B2CF9AE}" pid="3" name="_ExtendedDescription">
    <vt:lpwstr/>
  </property>
  <property fmtid="{D5CDD505-2E9C-101B-9397-08002B2CF9AE}" pid="4" name="MediaServiceImageTags">
    <vt:lpwstr/>
  </property>
</Properties>
</file>